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B3_AAE277BF.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1_64A4BD1C.xml" ContentType="application/vnd.ms-powerpoint.comments+xml"/>
  <Override PartName="/ppt/notesSlides/notesSlide5.xml" ContentType="application/vnd.openxmlformats-officedocument.presentationml.notesSlide+xml"/>
  <Override PartName="/ppt/comments/modernComment_102_98CBE3AA.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CB_A624F981.xml" ContentType="application/vnd.ms-powerpoint.comments+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omments/modernComment_1C4_39019A2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C8_80BB25F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48" r:id="rId5"/>
  </p:sldMasterIdLst>
  <p:notesMasterIdLst>
    <p:notesMasterId r:id="rId17"/>
  </p:notesMasterIdLst>
  <p:sldIdLst>
    <p:sldId id="460" r:id="rId6"/>
    <p:sldId id="457" r:id="rId7"/>
    <p:sldId id="435" r:id="rId8"/>
    <p:sldId id="449" r:id="rId9"/>
    <p:sldId id="257" r:id="rId10"/>
    <p:sldId id="258" r:id="rId11"/>
    <p:sldId id="459" r:id="rId12"/>
    <p:sldId id="452" r:id="rId13"/>
    <p:sldId id="453" r:id="rId14"/>
    <p:sldId id="454" r:id="rId15"/>
    <p:sldId id="45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3CC002-4A27-C9B5-355E-49A805755170}" name="Janssen, Lonneke" initials="JL" userId="S::lo.janssen_kentalis.nl#ext#@zorgmarkten.onmicrosoft.com::45a64a72-69df-437d-9d12-89dc7977e64d" providerId="AD"/>
  <p188:author id="{D38D7E10-6126-41F1-B89C-FA6B4B3A4A4A}" name="Lisanne Schmeitz" initials="LS" userId="S::lschmeitz_nsdsk.nl#ext#@zorgmarkten.onmicrosoft.com::ed7264ca-2739-4655-ac42-baf1d3c4a51a" providerId="AD"/>
  <p188:author id="{19A7BA35-6ECA-9583-56CE-1D3C385BBB35}" name="Barreveld van, Mélanie" initials="BM" userId="S::m.vanbarreveld_kentalis.nl#ext#@zorgmarkten.onmicrosoft.com::b981deb5-6720-45a9-b54a-2c959969f407" providerId="AD"/>
  <p188:author id="{AEBA639C-780E-C4D8-7E04-C671F8187B34}" name="Bliekendaal, Wendy" initials="BW" userId="S::w.bliekendaal_auris.nl#ext#@zorgmarkten.onmicrosoft.com::479336f7-ac00-458f-ae4b-6b743f36c9dd" providerId="AD"/>
  <p188:author id="{CBBE70A1-05E0-A5ED-49AF-58E356B2FC40}" name="Iris Duinmeijer" initials="ID" userId="S::iduinmeijer_nsdsk.nl#ext#@zorgmarkten.onmicrosoft.com::d6bfc64d-7a12-481f-a3ee-b6703e12b1b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1050A-F34C-4DDD-8695-A47DC84E3E33}" v="10" dt="2023-08-09T12:21:51.1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7" autoAdjust="0"/>
  </p:normalViewPr>
  <p:slideViewPr>
    <p:cSldViewPr snapToGrid="0">
      <p:cViewPr varScale="1">
        <p:scale>
          <a:sx n="162" d="100"/>
          <a:sy n="162" d="100"/>
        </p:scale>
        <p:origin x="17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ssen, Lonneke" userId="S::lo.janssen_kentalis.nl#ext#@zorgmarkten.onmicrosoft.com::45a64a72-69df-437d-9d12-89dc7977e64d" providerId="AD" clId="Web-{AB058FB2-8826-93B8-8A34-94A2B4933829}"/>
    <pc:docChg chg="modSld">
      <pc:chgData name="Janssen, Lonneke" userId="S::lo.janssen_kentalis.nl#ext#@zorgmarkten.onmicrosoft.com::45a64a72-69df-437d-9d12-89dc7977e64d" providerId="AD" clId="Web-{AB058FB2-8826-93B8-8A34-94A2B4933829}" dt="2023-07-27T08:57:55.509" v="107"/>
      <pc:docMkLst>
        <pc:docMk/>
      </pc:docMkLst>
      <pc:sldChg chg="modSp">
        <pc:chgData name="Janssen, Lonneke" userId="S::lo.janssen_kentalis.nl#ext#@zorgmarkten.onmicrosoft.com::45a64a72-69df-437d-9d12-89dc7977e64d" providerId="AD" clId="Web-{AB058FB2-8826-93B8-8A34-94A2B4933829}" dt="2023-07-27T08:55:02.183" v="73" actId="14100"/>
        <pc:sldMkLst>
          <pc:docMk/>
          <pc:sldMk cId="1688517916" sldId="257"/>
        </pc:sldMkLst>
        <pc:spChg chg="mod">
          <ac:chgData name="Janssen, Lonneke" userId="S::lo.janssen_kentalis.nl#ext#@zorgmarkten.onmicrosoft.com::45a64a72-69df-437d-9d12-89dc7977e64d" providerId="AD" clId="Web-{AB058FB2-8826-93B8-8A34-94A2B4933829}" dt="2023-07-27T08:55:02.183" v="73" actId="14100"/>
          <ac:spMkLst>
            <pc:docMk/>
            <pc:sldMk cId="1688517916" sldId="257"/>
            <ac:spMk id="23" creationId="{741B1360-F04E-9B40-202B-BF7094F506A2}"/>
          </ac:spMkLst>
        </pc:spChg>
      </pc:sldChg>
      <pc:sldChg chg="modSp modCm">
        <pc:chgData name="Janssen, Lonneke" userId="S::lo.janssen_kentalis.nl#ext#@zorgmarkten.onmicrosoft.com::45a64a72-69df-437d-9d12-89dc7977e64d" providerId="AD" clId="Web-{AB058FB2-8826-93B8-8A34-94A2B4933829}" dt="2023-07-27T08:57:55.509" v="107"/>
        <pc:sldMkLst>
          <pc:docMk/>
          <pc:sldMk cId="956406310" sldId="452"/>
        </pc:sldMkLst>
        <pc:spChg chg="mod">
          <ac:chgData name="Janssen, Lonneke" userId="S::lo.janssen_kentalis.nl#ext#@zorgmarkten.onmicrosoft.com::45a64a72-69df-437d-9d12-89dc7977e64d" providerId="AD" clId="Web-{AB058FB2-8826-93B8-8A34-94A2B4933829}" dt="2023-07-27T08:57:48.102" v="101" actId="20577"/>
          <ac:spMkLst>
            <pc:docMk/>
            <pc:sldMk cId="956406310" sldId="452"/>
            <ac:spMk id="4" creationId="{E1972B21-AB25-9981-BC27-3E602436E6E3}"/>
          </ac:spMkLst>
        </pc:spChg>
        <pc:spChg chg="mod">
          <ac:chgData name="Janssen, Lonneke" userId="S::lo.janssen_kentalis.nl#ext#@zorgmarkten.onmicrosoft.com::45a64a72-69df-437d-9d12-89dc7977e64d" providerId="AD" clId="Web-{AB058FB2-8826-93B8-8A34-94A2B4933829}" dt="2023-07-27T08:57:52.821" v="106" actId="20577"/>
          <ac:spMkLst>
            <pc:docMk/>
            <pc:sldMk cId="956406310" sldId="452"/>
            <ac:spMk id="5" creationId="{F501722D-8D36-1E8F-BB95-16BA71B170E0}"/>
          </ac:spMkLst>
        </pc:spChg>
        <pc:spChg chg="mod">
          <ac:chgData name="Janssen, Lonneke" userId="S::lo.janssen_kentalis.nl#ext#@zorgmarkten.onmicrosoft.com::45a64a72-69df-437d-9d12-89dc7977e64d" providerId="AD" clId="Web-{AB058FB2-8826-93B8-8A34-94A2B4933829}" dt="2023-07-27T08:57:45.149" v="98" actId="20577"/>
          <ac:spMkLst>
            <pc:docMk/>
            <pc:sldMk cId="956406310" sldId="452"/>
            <ac:spMk id="6" creationId="{4F35203A-A231-F0B6-62B3-2E211E187220}"/>
          </ac:spMkLst>
        </pc:spChg>
        <pc:spChg chg="mod">
          <ac:chgData name="Janssen, Lonneke" userId="S::lo.janssen_kentalis.nl#ext#@zorgmarkten.onmicrosoft.com::45a64a72-69df-437d-9d12-89dc7977e64d" providerId="AD" clId="Web-{AB058FB2-8826-93B8-8A34-94A2B4933829}" dt="2023-07-27T08:57:22.834" v="77" actId="20577"/>
          <ac:spMkLst>
            <pc:docMk/>
            <pc:sldMk cId="956406310" sldId="452"/>
            <ac:spMk id="7" creationId="{2FD39694-4E50-CB81-47B7-E6902FF2FD8A}"/>
          </ac:spMkLst>
        </pc:spChg>
        <pc:spChg chg="mod">
          <ac:chgData name="Janssen, Lonneke" userId="S::lo.janssen_kentalis.nl#ext#@zorgmarkten.onmicrosoft.com::45a64a72-69df-437d-9d12-89dc7977e64d" providerId="AD" clId="Web-{AB058FB2-8826-93B8-8A34-94A2B4933829}" dt="2023-07-27T08:57:30.054" v="81" actId="20577"/>
          <ac:spMkLst>
            <pc:docMk/>
            <pc:sldMk cId="956406310" sldId="452"/>
            <ac:spMk id="8" creationId="{4BBEC48C-68B7-DD14-8613-A8CEA8C9B541}"/>
          </ac:spMkLst>
        </pc:spChg>
        <pc:spChg chg="mod">
          <ac:chgData name="Janssen, Lonneke" userId="S::lo.janssen_kentalis.nl#ext#@zorgmarkten.onmicrosoft.com::45a64a72-69df-437d-9d12-89dc7977e64d" providerId="AD" clId="Web-{AB058FB2-8826-93B8-8A34-94A2B4933829}" dt="2023-07-27T08:57:41.445" v="96" actId="20577"/>
          <ac:spMkLst>
            <pc:docMk/>
            <pc:sldMk cId="956406310" sldId="452"/>
            <ac:spMk id="12" creationId="{EA0BF0C8-EA44-1082-D27C-7A7991EE28D8}"/>
          </ac:spMkLst>
        </pc:spChg>
      </pc:sldChg>
      <pc:sldChg chg="addSp modSp modCm">
        <pc:chgData name="Janssen, Lonneke" userId="S::lo.janssen_kentalis.nl#ext#@zorgmarkten.onmicrosoft.com::45a64a72-69df-437d-9d12-89dc7977e64d" providerId="AD" clId="Web-{AB058FB2-8826-93B8-8A34-94A2B4933829}" dt="2023-07-27T08:53:13.190" v="68" actId="14100"/>
        <pc:sldMkLst>
          <pc:docMk/>
          <pc:sldMk cId="2159748607" sldId="456"/>
        </pc:sldMkLst>
        <pc:spChg chg="add mod">
          <ac:chgData name="Janssen, Lonneke" userId="S::lo.janssen_kentalis.nl#ext#@zorgmarkten.onmicrosoft.com::45a64a72-69df-437d-9d12-89dc7977e64d" providerId="AD" clId="Web-{AB058FB2-8826-93B8-8A34-94A2B4933829}" dt="2023-07-27T08:53:13.190" v="68" actId="14100"/>
          <ac:spMkLst>
            <pc:docMk/>
            <pc:sldMk cId="2159748607" sldId="456"/>
            <ac:spMk id="4" creationId="{E745EBDA-FD40-D793-D650-D014E1FFFB9E}"/>
          </ac:spMkLst>
        </pc:spChg>
      </pc:sldChg>
    </pc:docChg>
  </pc:docChgLst>
  <pc:docChgLst>
    <pc:chgData name="Barreveld van, Mélanie" userId="S::m.vanbarreveld_kentalis.nl#ext#@zorgmarkten.onmicrosoft.com::b981deb5-6720-45a9-b54a-2c959969f407" providerId="AD" clId="Web-{7028498F-ED57-B7EF-36EE-B2FCAC8C5B04}"/>
    <pc:docChg chg="modSld">
      <pc:chgData name="Barreveld van, Mélanie" userId="S::m.vanbarreveld_kentalis.nl#ext#@zorgmarkten.onmicrosoft.com::b981deb5-6720-45a9-b54a-2c959969f407" providerId="AD" clId="Web-{7028498F-ED57-B7EF-36EE-B2FCAC8C5B04}" dt="2023-07-28T07:09:28.601" v="13" actId="20577"/>
      <pc:docMkLst>
        <pc:docMk/>
      </pc:docMkLst>
      <pc:sldChg chg="modSp addCm delCm">
        <pc:chgData name="Barreveld van, Mélanie" userId="S::m.vanbarreveld_kentalis.nl#ext#@zorgmarkten.onmicrosoft.com::b981deb5-6720-45a9-b54a-2c959969f407" providerId="AD" clId="Web-{7028498F-ED57-B7EF-36EE-B2FCAC8C5B04}" dt="2023-07-28T07:09:28.601" v="13" actId="20577"/>
        <pc:sldMkLst>
          <pc:docMk/>
          <pc:sldMk cId="3015053177" sldId="457"/>
        </pc:sldMkLst>
        <pc:spChg chg="mod">
          <ac:chgData name="Barreveld van, Mélanie" userId="S::m.vanbarreveld_kentalis.nl#ext#@zorgmarkten.onmicrosoft.com::b981deb5-6720-45a9-b54a-2c959969f407" providerId="AD" clId="Web-{7028498F-ED57-B7EF-36EE-B2FCAC8C5B04}" dt="2023-07-28T07:09:28.601" v="13" actId="20577"/>
          <ac:spMkLst>
            <pc:docMk/>
            <pc:sldMk cId="3015053177" sldId="457"/>
            <ac:spMk id="3" creationId="{FBCB4527-31B2-93C4-9919-BFBA220FAE40}"/>
          </ac:spMkLst>
        </pc:spChg>
      </pc:sldChg>
    </pc:docChg>
  </pc:docChgLst>
  <pc:docChgLst>
    <pc:chgData name="Janssen, Lonneke" userId="bea5deb7-6976-4725-bd70-4f56fe8b5851" providerId="ADAL" clId="{0C21050A-F34C-4DDD-8695-A47DC84E3E33}"/>
    <pc:docChg chg="custSel modSld">
      <pc:chgData name="Janssen, Lonneke" userId="bea5deb7-6976-4725-bd70-4f56fe8b5851" providerId="ADAL" clId="{0C21050A-F34C-4DDD-8695-A47DC84E3E33}" dt="2023-08-09T12:23:00.005" v="26" actId="478"/>
      <pc:docMkLst>
        <pc:docMk/>
      </pc:docMkLst>
      <pc:sldChg chg="delSp modSp mod delAnim modAnim">
        <pc:chgData name="Janssen, Lonneke" userId="bea5deb7-6976-4725-bd70-4f56fe8b5851" providerId="ADAL" clId="{0C21050A-F34C-4DDD-8695-A47DC84E3E33}" dt="2023-08-09T12:23:00.005" v="26" actId="478"/>
        <pc:sldMkLst>
          <pc:docMk/>
          <pc:sldMk cId="1688517916" sldId="257"/>
        </pc:sldMkLst>
        <pc:spChg chg="mod">
          <ac:chgData name="Janssen, Lonneke" userId="bea5deb7-6976-4725-bd70-4f56fe8b5851" providerId="ADAL" clId="{0C21050A-F34C-4DDD-8695-A47DC84E3E33}" dt="2023-08-09T12:20:56.721" v="20" actId="1076"/>
          <ac:spMkLst>
            <pc:docMk/>
            <pc:sldMk cId="1688517916" sldId="257"/>
            <ac:spMk id="6" creationId="{68335EC2-A844-1681-F930-5FE2C34946A3}"/>
          </ac:spMkLst>
        </pc:spChg>
        <pc:spChg chg="mod">
          <ac:chgData name="Janssen, Lonneke" userId="bea5deb7-6976-4725-bd70-4f56fe8b5851" providerId="ADAL" clId="{0C21050A-F34C-4DDD-8695-A47DC84E3E33}" dt="2023-08-09T12:20:56.721" v="20" actId="1076"/>
          <ac:spMkLst>
            <pc:docMk/>
            <pc:sldMk cId="1688517916" sldId="257"/>
            <ac:spMk id="16" creationId="{9EA80C2C-EE17-0402-7EA3-00F4946760AF}"/>
          </ac:spMkLst>
        </pc:spChg>
        <pc:spChg chg="mod">
          <ac:chgData name="Janssen, Lonneke" userId="bea5deb7-6976-4725-bd70-4f56fe8b5851" providerId="ADAL" clId="{0C21050A-F34C-4DDD-8695-A47DC84E3E33}" dt="2023-08-09T12:20:56.721" v="20" actId="1076"/>
          <ac:spMkLst>
            <pc:docMk/>
            <pc:sldMk cId="1688517916" sldId="257"/>
            <ac:spMk id="17" creationId="{460F67B8-F21C-66FC-EF98-6C106F60E0F0}"/>
          </ac:spMkLst>
        </pc:spChg>
        <pc:spChg chg="del mod">
          <ac:chgData name="Janssen, Lonneke" userId="bea5deb7-6976-4725-bd70-4f56fe8b5851" providerId="ADAL" clId="{0C21050A-F34C-4DDD-8695-A47DC84E3E33}" dt="2023-08-09T12:23:00.005" v="26" actId="478"/>
          <ac:spMkLst>
            <pc:docMk/>
            <pc:sldMk cId="1688517916" sldId="257"/>
            <ac:spMk id="25" creationId="{54ECF922-3878-523C-4650-05697E1126EF}"/>
          </ac:spMkLst>
        </pc:spChg>
        <pc:picChg chg="mod">
          <ac:chgData name="Janssen, Lonneke" userId="bea5deb7-6976-4725-bd70-4f56fe8b5851" providerId="ADAL" clId="{0C21050A-F34C-4DDD-8695-A47DC84E3E33}" dt="2023-08-09T12:20:56.721" v="20" actId="1076"/>
          <ac:picMkLst>
            <pc:docMk/>
            <pc:sldMk cId="1688517916" sldId="257"/>
            <ac:picMk id="12" creationId="{0FC96F35-9609-2227-0901-26CF1ACF3401}"/>
          </ac:picMkLst>
        </pc:picChg>
      </pc:sldChg>
      <pc:sldChg chg="modSp mod">
        <pc:chgData name="Janssen, Lonneke" userId="bea5deb7-6976-4725-bd70-4f56fe8b5851" providerId="ADAL" clId="{0C21050A-F34C-4DDD-8695-A47DC84E3E33}" dt="2023-08-09T12:17:01.167" v="4" actId="20577"/>
        <pc:sldMkLst>
          <pc:docMk/>
          <pc:sldMk cId="2563498922" sldId="258"/>
        </pc:sldMkLst>
        <pc:graphicFrameChg chg="modGraphic">
          <ac:chgData name="Janssen, Lonneke" userId="bea5deb7-6976-4725-bd70-4f56fe8b5851" providerId="ADAL" clId="{0C21050A-F34C-4DDD-8695-A47DC84E3E33}" dt="2023-08-09T12:17:01.167" v="4" actId="20577"/>
          <ac:graphicFrameMkLst>
            <pc:docMk/>
            <pc:sldMk cId="2563498922" sldId="258"/>
            <ac:graphicFrameMk id="4" creationId="{BC2649BC-E630-17D4-F046-47D20C974153}"/>
          </ac:graphicFrameMkLst>
        </pc:graphicFrameChg>
      </pc:sldChg>
      <pc:sldChg chg="modAnim">
        <pc:chgData name="Janssen, Lonneke" userId="bea5deb7-6976-4725-bd70-4f56fe8b5851" providerId="ADAL" clId="{0C21050A-F34C-4DDD-8695-A47DC84E3E33}" dt="2023-08-09T11:59:27.418" v="2"/>
        <pc:sldMkLst>
          <pc:docMk/>
          <pc:sldMk cId="3932086111" sldId="454"/>
        </pc:sldMkLst>
      </pc:sldChg>
      <pc:sldChg chg="modAnim">
        <pc:chgData name="Janssen, Lonneke" userId="bea5deb7-6976-4725-bd70-4f56fe8b5851" providerId="ADAL" clId="{0C21050A-F34C-4DDD-8695-A47DC84E3E33}" dt="2023-08-09T11:38:38.327" v="0"/>
        <pc:sldMkLst>
          <pc:docMk/>
          <pc:sldMk cId="3015053177" sldId="457"/>
        </pc:sldMkLst>
      </pc:sldChg>
      <pc:sldChg chg="modSp mod">
        <pc:chgData name="Janssen, Lonneke" userId="bea5deb7-6976-4725-bd70-4f56fe8b5851" providerId="ADAL" clId="{0C21050A-F34C-4DDD-8695-A47DC84E3E33}" dt="2023-08-09T12:19:17.466" v="18" actId="1076"/>
        <pc:sldMkLst>
          <pc:docMk/>
          <pc:sldMk cId="2787441025" sldId="459"/>
        </pc:sldMkLst>
        <pc:spChg chg="mod">
          <ac:chgData name="Janssen, Lonneke" userId="bea5deb7-6976-4725-bd70-4f56fe8b5851" providerId="ADAL" clId="{0C21050A-F34C-4DDD-8695-A47DC84E3E33}" dt="2023-08-09T12:18:55.570" v="15" actId="14100"/>
          <ac:spMkLst>
            <pc:docMk/>
            <pc:sldMk cId="2787441025" sldId="459"/>
            <ac:spMk id="17" creationId="{923176B4-D368-CBC5-3D66-A21DC05D2611}"/>
          </ac:spMkLst>
        </pc:spChg>
        <pc:graphicFrameChg chg="mod">
          <ac:chgData name="Janssen, Lonneke" userId="bea5deb7-6976-4725-bd70-4f56fe8b5851" providerId="ADAL" clId="{0C21050A-F34C-4DDD-8695-A47DC84E3E33}" dt="2023-08-09T12:19:17.466" v="18" actId="1076"/>
          <ac:graphicFrameMkLst>
            <pc:docMk/>
            <pc:sldMk cId="2787441025" sldId="459"/>
            <ac:graphicFrameMk id="6" creationId="{6FE98525-031C-40D9-AF27-F8E9C46A0FC4}"/>
          </ac:graphicFrameMkLst>
        </pc:graphicFrameChg>
        <pc:picChg chg="mod">
          <ac:chgData name="Janssen, Lonneke" userId="bea5deb7-6976-4725-bd70-4f56fe8b5851" providerId="ADAL" clId="{0C21050A-F34C-4DDD-8695-A47DC84E3E33}" dt="2023-08-09T12:19:08.540" v="17" actId="1076"/>
          <ac:picMkLst>
            <pc:docMk/>
            <pc:sldMk cId="2787441025" sldId="459"/>
            <ac:picMk id="14" creationId="{70BFFA8D-4054-5D07-ADCF-2B56E0B0283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NULL"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nl-NL"/>
              <a:t>Socio-economic status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nl-NL"/>
              <a:t>Gender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1C2-444C-9D15-E220C15705F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1C2-444C-9D15-E220C15705FC}"/>
              </c:ext>
            </c:extLst>
          </c:dPt>
          <c:dLbls>
            <c:dLbl>
              <c:idx val="0"/>
              <c:layout>
                <c:manualLayout>
                  <c:x val="-0.13679615048118995"/>
                  <c:y val="-0.186190215806357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1C2-444C-9D15-E220C15705FC}"/>
                </c:ext>
              </c:extLst>
            </c:dLbl>
            <c:dLbl>
              <c:idx val="1"/>
              <c:layout>
                <c:manualLayout>
                  <c:x val="0.12259598888737473"/>
                  <c:y val="0.15022054419287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1C2-444C-9D15-E220C15705F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N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Blad1!$A$7:$A$8</c:f>
              <c:strCache>
                <c:ptCount val="2"/>
                <c:pt idx="0">
                  <c:v>Boy</c:v>
                </c:pt>
                <c:pt idx="1">
                  <c:v>Girl</c:v>
                </c:pt>
              </c:strCache>
            </c:strRef>
          </c:cat>
          <c:val>
            <c:numRef>
              <c:f>Blad1!$B$7:$B$8</c:f>
              <c:numCache>
                <c:formatCode>0.00%</c:formatCode>
                <c:ptCount val="2"/>
                <c:pt idx="0">
                  <c:v>0.74199999999999999</c:v>
                </c:pt>
                <c:pt idx="1">
                  <c:v>0.25800000000000001</c:v>
                </c:pt>
              </c:numCache>
            </c:numRef>
          </c:val>
          <c:extLst>
            <c:ext xmlns:c16="http://schemas.microsoft.com/office/drawing/2014/chart" uri="{C3380CC4-5D6E-409C-BE32-E72D297353CC}">
              <c16:uniqueId val="{00000004-A1C2-444C-9D15-E220C15705F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nl-NL"/>
              <a:t>Socio-economic status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848-4B4A-B1DB-3976C2BE713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848-4B4A-B1DB-3976C2BE713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848-4B4A-B1DB-3976C2BE7139}"/>
              </c:ext>
            </c:extLst>
          </c:dPt>
          <c:dLbls>
            <c:dLbl>
              <c:idx val="0"/>
              <c:layout>
                <c:manualLayout>
                  <c:x val="-0.13989867097180611"/>
                  <c:y val="-1.92415455836397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48-4B4A-B1DB-3976C2BE7139}"/>
                </c:ext>
              </c:extLst>
            </c:dLbl>
            <c:dLbl>
              <c:idx val="1"/>
              <c:layout>
                <c:manualLayout>
                  <c:x val="0.13709604618319962"/>
                  <c:y val="-3.00421972575749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48-4B4A-B1DB-3976C2BE7139}"/>
                </c:ext>
              </c:extLst>
            </c:dLbl>
            <c:dLbl>
              <c:idx val="2"/>
              <c:layout>
                <c:manualLayout>
                  <c:x val="4.1414504633762679E-2"/>
                  <c:y val="0.1708824752628868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48-4B4A-B1DB-3976C2BE7139}"/>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nl-N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Blad1!$A$2:$A$4</c:f>
              <c:strCache>
                <c:ptCount val="3"/>
                <c:pt idx="0">
                  <c:v>High SES</c:v>
                </c:pt>
                <c:pt idx="1">
                  <c:v>Middle SES</c:v>
                </c:pt>
                <c:pt idx="2">
                  <c:v>Low SES</c:v>
                </c:pt>
              </c:strCache>
            </c:strRef>
          </c:cat>
          <c:val>
            <c:numRef>
              <c:f>Blad1!$B$2:$B$4</c:f>
              <c:numCache>
                <c:formatCode>0%</c:formatCode>
                <c:ptCount val="3"/>
                <c:pt idx="0" formatCode="0.00%">
                  <c:v>0.52800000000000002</c:v>
                </c:pt>
                <c:pt idx="1">
                  <c:v>0.38</c:v>
                </c:pt>
                <c:pt idx="2" formatCode="0.00%">
                  <c:v>7.5999999999999998E-2</c:v>
                </c:pt>
              </c:numCache>
            </c:numRef>
          </c:val>
          <c:extLst>
            <c:ext xmlns:c16="http://schemas.microsoft.com/office/drawing/2014/chart" uri="{C3380CC4-5D6E-409C-BE32-E72D297353CC}">
              <c16:uniqueId val="{00000006-3848-4B4A-B1DB-3976C2BE713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lvl ptCount="511">
          <cx:pt idx="0">Total score</cx:pt>
          <cx:pt idx="1">Total score</cx:pt>
          <cx:pt idx="2">Total score</cx:pt>
          <cx:pt idx="3">Total score</cx:pt>
          <cx:pt idx="4">Total score</cx:pt>
          <cx:pt idx="5">Total score</cx:pt>
          <cx:pt idx="6">Total score</cx:pt>
          <cx:pt idx="7">Total score</cx:pt>
          <cx:pt idx="8">Total score</cx:pt>
          <cx:pt idx="9">Total score</cx:pt>
          <cx:pt idx="10">Total score</cx:pt>
          <cx:pt idx="11">Total score</cx:pt>
          <cx:pt idx="12">Total score</cx:pt>
          <cx:pt idx="13">Total score</cx:pt>
          <cx:pt idx="14">Total score</cx:pt>
          <cx:pt idx="15">Total score</cx:pt>
          <cx:pt idx="16">Total score</cx:pt>
          <cx:pt idx="17">Total score</cx:pt>
          <cx:pt idx="18">Total score</cx:pt>
          <cx:pt idx="19">Total score</cx:pt>
          <cx:pt idx="20">Total score</cx:pt>
          <cx:pt idx="21">Total score</cx:pt>
          <cx:pt idx="22">Total score</cx:pt>
          <cx:pt idx="23">Total score</cx:pt>
          <cx:pt idx="24">Total score</cx:pt>
          <cx:pt idx="25">Total score</cx:pt>
          <cx:pt idx="26">Total score</cx:pt>
          <cx:pt idx="27">Total score</cx:pt>
          <cx:pt idx="28">Total score</cx:pt>
          <cx:pt idx="29">Total score</cx:pt>
          <cx:pt idx="30">Total score</cx:pt>
          <cx:pt idx="31">Total score</cx:pt>
          <cx:pt idx="32">Total score</cx:pt>
          <cx:pt idx="33">Total score</cx:pt>
          <cx:pt idx="34">Total score</cx:pt>
          <cx:pt idx="35">Total score</cx:pt>
          <cx:pt idx="36">Total score</cx:pt>
          <cx:pt idx="37">Total score</cx:pt>
          <cx:pt idx="38">Total score</cx:pt>
          <cx:pt idx="39">Total score</cx:pt>
          <cx:pt idx="40">Total score</cx:pt>
          <cx:pt idx="41">Total score</cx:pt>
          <cx:pt idx="42">Total score</cx:pt>
          <cx:pt idx="43">Total score</cx:pt>
          <cx:pt idx="44">Total score</cx:pt>
          <cx:pt idx="45">Total score</cx:pt>
          <cx:pt idx="46">Total score</cx:pt>
          <cx:pt idx="47">Total score</cx:pt>
          <cx:pt idx="48">Total score</cx:pt>
          <cx:pt idx="49">Total score</cx:pt>
          <cx:pt idx="50">Total score</cx:pt>
          <cx:pt idx="51">Total score</cx:pt>
          <cx:pt idx="52">Total score</cx:pt>
          <cx:pt idx="53">Total score</cx:pt>
          <cx:pt idx="54">Total score</cx:pt>
          <cx:pt idx="55">Total score</cx:pt>
          <cx:pt idx="56">Total score</cx:pt>
          <cx:pt idx="57">Total score</cx:pt>
          <cx:pt idx="58">Total score</cx:pt>
          <cx:pt idx="59">Total score</cx:pt>
          <cx:pt idx="60">Total score</cx:pt>
          <cx:pt idx="61">Total score</cx:pt>
          <cx:pt idx="62">Total score</cx:pt>
          <cx:pt idx="63">Total score</cx:pt>
          <cx:pt idx="64">Total score</cx:pt>
          <cx:pt idx="65">Total score</cx:pt>
          <cx:pt idx="66">Total score</cx:pt>
          <cx:pt idx="67">Total score</cx:pt>
          <cx:pt idx="68">Total score</cx:pt>
          <cx:pt idx="69">Total score</cx:pt>
          <cx:pt idx="70">Total score</cx:pt>
          <cx:pt idx="71">Total score</cx:pt>
          <cx:pt idx="72">Total score</cx:pt>
          <cx:pt idx="73">Total score</cx:pt>
          <cx:pt idx="74">Total score</cx:pt>
          <cx:pt idx="75">Total score</cx:pt>
          <cx:pt idx="76">Total score</cx:pt>
          <cx:pt idx="77">Total score</cx:pt>
          <cx:pt idx="78">Total score</cx:pt>
          <cx:pt idx="79">Total score</cx:pt>
          <cx:pt idx="80">Total score</cx:pt>
          <cx:pt idx="81">Total score</cx:pt>
          <cx:pt idx="82">Total score</cx:pt>
          <cx:pt idx="83">Total score</cx:pt>
          <cx:pt idx="84">Total score</cx:pt>
          <cx:pt idx="85">Total score</cx:pt>
          <cx:pt idx="86">Total score</cx:pt>
          <cx:pt idx="87">Total score</cx:pt>
          <cx:pt idx="88">Total score</cx:pt>
          <cx:pt idx="89">Total score</cx:pt>
          <cx:pt idx="90">Total score</cx:pt>
          <cx:pt idx="91">Total score</cx:pt>
          <cx:pt idx="92">Total score</cx:pt>
          <cx:pt idx="93">Total score</cx:pt>
          <cx:pt idx="94">Total score</cx:pt>
          <cx:pt idx="95">Total score</cx:pt>
          <cx:pt idx="96">Total score</cx:pt>
          <cx:pt idx="97">Total score</cx:pt>
          <cx:pt idx="98">Total score</cx:pt>
          <cx:pt idx="99">Total score</cx:pt>
          <cx:pt idx="100">Total score</cx:pt>
          <cx:pt idx="101">Total score</cx:pt>
          <cx:pt idx="102">Total score</cx:pt>
          <cx:pt idx="103">Total score</cx:pt>
          <cx:pt idx="104">Total score</cx:pt>
          <cx:pt idx="105">Total score</cx:pt>
          <cx:pt idx="106">Total score</cx:pt>
          <cx:pt idx="107">Total score</cx:pt>
          <cx:pt idx="108">Total score</cx:pt>
          <cx:pt idx="109">Total score</cx:pt>
          <cx:pt idx="110">Total score</cx:pt>
          <cx:pt idx="111">Total score</cx:pt>
          <cx:pt idx="112">Total score</cx:pt>
          <cx:pt idx="113">Total score</cx:pt>
          <cx:pt idx="114">Total score</cx:pt>
          <cx:pt idx="115">Total score</cx:pt>
          <cx:pt idx="116">Total score</cx:pt>
          <cx:pt idx="117">Total score</cx:pt>
          <cx:pt idx="118">Total score</cx:pt>
          <cx:pt idx="119">Total score</cx:pt>
          <cx:pt idx="120">Total score</cx:pt>
          <cx:pt idx="121">Total score</cx:pt>
          <cx:pt idx="122">Total score</cx:pt>
          <cx:pt idx="123">Total score</cx:pt>
          <cx:pt idx="124">Total score</cx:pt>
          <cx:pt idx="125">Total score</cx:pt>
          <cx:pt idx="126">Total score</cx:pt>
          <cx:pt idx="127">Total score</cx:pt>
          <cx:pt idx="128">Total score</cx:pt>
          <cx:pt idx="129">Total score</cx:pt>
          <cx:pt idx="130">Total score</cx:pt>
          <cx:pt idx="131">Total score</cx:pt>
          <cx:pt idx="132">Total score</cx:pt>
          <cx:pt idx="133">Total score</cx:pt>
          <cx:pt idx="134">Total score</cx:pt>
          <cx:pt idx="135">Total score</cx:pt>
          <cx:pt idx="136">Total score</cx:pt>
          <cx:pt idx="137">Total score</cx:pt>
          <cx:pt idx="138">Total score</cx:pt>
          <cx:pt idx="139">Total score</cx:pt>
          <cx:pt idx="140">Total score</cx:pt>
          <cx:pt idx="141">Total score</cx:pt>
          <cx:pt idx="142">Total score</cx:pt>
          <cx:pt idx="143">Total score</cx:pt>
          <cx:pt idx="144">Total score</cx:pt>
          <cx:pt idx="145">Total score</cx:pt>
          <cx:pt idx="146">Total score</cx:pt>
          <cx:pt idx="147">Total score</cx:pt>
          <cx:pt idx="148">Total score</cx:pt>
          <cx:pt idx="149">Total score</cx:pt>
          <cx:pt idx="150">Total score</cx:pt>
          <cx:pt idx="151">Total score</cx:pt>
          <cx:pt idx="152">Total score</cx:pt>
          <cx:pt idx="153">Total score</cx:pt>
          <cx:pt idx="154">Total score</cx:pt>
          <cx:pt idx="155">Total score</cx:pt>
          <cx:pt idx="156">Total score</cx:pt>
          <cx:pt idx="157">Total score</cx:pt>
          <cx:pt idx="158">Total score</cx:pt>
          <cx:pt idx="159">Total score</cx:pt>
          <cx:pt idx="160">Total score</cx:pt>
          <cx:pt idx="161">Total score</cx:pt>
          <cx:pt idx="162">Total score</cx:pt>
          <cx:pt idx="163">Total score</cx:pt>
          <cx:pt idx="164">Total score</cx:pt>
          <cx:pt idx="165">Total score</cx:pt>
          <cx:pt idx="166">Total score</cx:pt>
          <cx:pt idx="167">Total score</cx:pt>
          <cx:pt idx="168">Total score</cx:pt>
          <cx:pt idx="169">Total score</cx:pt>
          <cx:pt idx="170">Total score</cx:pt>
          <cx:pt idx="171">Total score</cx:pt>
          <cx:pt idx="172">Total score</cx:pt>
          <cx:pt idx="173">Total score</cx:pt>
          <cx:pt idx="174">Total score</cx:pt>
          <cx:pt idx="175">Total score</cx:pt>
          <cx:pt idx="176">Total score</cx:pt>
          <cx:pt idx="177">Total score</cx:pt>
          <cx:pt idx="178">Total score</cx:pt>
          <cx:pt idx="179">Total score</cx:pt>
          <cx:pt idx="180">Total score</cx:pt>
          <cx:pt idx="181">Total score</cx:pt>
          <cx:pt idx="182">Total score</cx:pt>
          <cx:pt idx="183">Total score</cx:pt>
          <cx:pt idx="184">Total score</cx:pt>
          <cx:pt idx="185">Total score</cx:pt>
          <cx:pt idx="186">Total score</cx:pt>
          <cx:pt idx="187">Total score</cx:pt>
          <cx:pt idx="188">Total score</cx:pt>
          <cx:pt idx="189">Total score</cx:pt>
          <cx:pt idx="190">Total score</cx:pt>
          <cx:pt idx="191">Total score</cx:pt>
          <cx:pt idx="192">Total score</cx:pt>
          <cx:pt idx="193">Total score</cx:pt>
          <cx:pt idx="194">Total score</cx:pt>
          <cx:pt idx="195">Total score</cx:pt>
          <cx:pt idx="196">Total score</cx:pt>
          <cx:pt idx="197">Total score</cx:pt>
          <cx:pt idx="198">Total score</cx:pt>
          <cx:pt idx="199">Total score</cx:pt>
          <cx:pt idx="200">Total score</cx:pt>
          <cx:pt idx="201">Total score</cx:pt>
          <cx:pt idx="202">Total score</cx:pt>
          <cx:pt idx="203">Total score</cx:pt>
          <cx:pt idx="204">Total score</cx:pt>
          <cx:pt idx="205">Total score</cx:pt>
          <cx:pt idx="206">Total score</cx:pt>
          <cx:pt idx="207">Total score</cx:pt>
          <cx:pt idx="208">Total score</cx:pt>
          <cx:pt idx="209">Total score</cx:pt>
          <cx:pt idx="210">Total score</cx:pt>
          <cx:pt idx="211">Total score</cx:pt>
          <cx:pt idx="212">Total score</cx:pt>
          <cx:pt idx="213">Total score</cx:pt>
          <cx:pt idx="214">Total score</cx:pt>
          <cx:pt idx="215">Total score</cx:pt>
          <cx:pt idx="216">Total score</cx:pt>
          <cx:pt idx="217">Total score</cx:pt>
          <cx:pt idx="218">Total score</cx:pt>
          <cx:pt idx="219">Total score</cx:pt>
          <cx:pt idx="220">Total score</cx:pt>
          <cx:pt idx="221">Total score</cx:pt>
          <cx:pt idx="222">Total score</cx:pt>
          <cx:pt idx="223">Total score</cx:pt>
          <cx:pt idx="224">Total score</cx:pt>
          <cx:pt idx="225">Total score</cx:pt>
          <cx:pt idx="226">Total score</cx:pt>
          <cx:pt idx="227">Total score</cx:pt>
          <cx:pt idx="228">Total score</cx:pt>
          <cx:pt idx="229">Total score</cx:pt>
          <cx:pt idx="230">Total score</cx:pt>
          <cx:pt idx="231">Total score</cx:pt>
          <cx:pt idx="232">Total score</cx:pt>
          <cx:pt idx="233">Total score</cx:pt>
          <cx:pt idx="234">Total score</cx:pt>
          <cx:pt idx="235">Total score</cx:pt>
          <cx:pt idx="236">Total score</cx:pt>
          <cx:pt idx="237">Total score</cx:pt>
          <cx:pt idx="238">Total score</cx:pt>
          <cx:pt idx="239">Total score</cx:pt>
          <cx:pt idx="240">Total score</cx:pt>
          <cx:pt idx="241">Total score</cx:pt>
          <cx:pt idx="242">Total score</cx:pt>
          <cx:pt idx="243">Total score</cx:pt>
          <cx:pt idx="244">Total score</cx:pt>
          <cx:pt idx="245">Total score</cx:pt>
          <cx:pt idx="246">Total score</cx:pt>
          <cx:pt idx="247">Total score</cx:pt>
          <cx:pt idx="248">Total score</cx:pt>
          <cx:pt idx="249">Total score</cx:pt>
          <cx:pt idx="250">Total score</cx:pt>
          <cx:pt idx="251">Total score</cx:pt>
          <cx:pt idx="252">Total score</cx:pt>
          <cx:pt idx="253">Total score</cx:pt>
          <cx:pt idx="254">Total score</cx:pt>
          <cx:pt idx="255">Total score</cx:pt>
          <cx:pt idx="256">Total score</cx:pt>
          <cx:pt idx="257">Total score</cx:pt>
          <cx:pt idx="258">Total score</cx:pt>
          <cx:pt idx="259">Total score</cx:pt>
          <cx:pt idx="260">Total score</cx:pt>
          <cx:pt idx="261">Total score</cx:pt>
          <cx:pt idx="262">Total score</cx:pt>
          <cx:pt idx="263">Total score</cx:pt>
          <cx:pt idx="264">Total score</cx:pt>
          <cx:pt idx="265">Total score</cx:pt>
          <cx:pt idx="266">Total score</cx:pt>
          <cx:pt idx="267">Total score</cx:pt>
          <cx:pt idx="268">Total score</cx:pt>
          <cx:pt idx="269">Total score</cx:pt>
          <cx:pt idx="270">Total score</cx:pt>
          <cx:pt idx="271">Total score</cx:pt>
          <cx:pt idx="272">Total score</cx:pt>
          <cx:pt idx="273">Total score</cx:pt>
          <cx:pt idx="274">Total score</cx:pt>
          <cx:pt idx="275">Total score</cx:pt>
          <cx:pt idx="276">Total score</cx:pt>
          <cx:pt idx="277">Total score</cx:pt>
          <cx:pt idx="278">Total score</cx:pt>
          <cx:pt idx="279">Total score</cx:pt>
          <cx:pt idx="280">Total score</cx:pt>
          <cx:pt idx="281">Total score</cx:pt>
          <cx:pt idx="282">Total score</cx:pt>
          <cx:pt idx="283">Total score</cx:pt>
          <cx:pt idx="284">Total score</cx:pt>
          <cx:pt idx="285">Total score</cx:pt>
          <cx:pt idx="286">Total score</cx:pt>
          <cx:pt idx="287">Total score</cx:pt>
          <cx:pt idx="288">Total score</cx:pt>
          <cx:pt idx="289">Total score</cx:pt>
          <cx:pt idx="290">Total score</cx:pt>
          <cx:pt idx="291">Total score</cx:pt>
          <cx:pt idx="292">Total score</cx:pt>
          <cx:pt idx="293">Total score</cx:pt>
          <cx:pt idx="294">Total score</cx:pt>
          <cx:pt idx="295">Total score</cx:pt>
          <cx:pt idx="296">Total score</cx:pt>
          <cx:pt idx="297">Total score</cx:pt>
          <cx:pt idx="298">Total score</cx:pt>
          <cx:pt idx="299">Total score</cx:pt>
          <cx:pt idx="300">Total score</cx:pt>
          <cx:pt idx="301">Total score</cx:pt>
          <cx:pt idx="302">Total score</cx:pt>
          <cx:pt idx="303">Total score</cx:pt>
          <cx:pt idx="304">Total score</cx:pt>
          <cx:pt idx="305">Total score</cx:pt>
          <cx:pt idx="306">Total score</cx:pt>
          <cx:pt idx="307">Total score</cx:pt>
          <cx:pt idx="308">Total score</cx:pt>
          <cx:pt idx="309">Total score</cx:pt>
          <cx:pt idx="310">Total score</cx:pt>
          <cx:pt idx="311">Total score</cx:pt>
          <cx:pt idx="312">Total score</cx:pt>
          <cx:pt idx="313">Total score</cx:pt>
          <cx:pt idx="314">Total score</cx:pt>
          <cx:pt idx="315">Total score</cx:pt>
          <cx:pt idx="316">Total score</cx:pt>
          <cx:pt idx="317">Total score</cx:pt>
          <cx:pt idx="318">Total score</cx:pt>
          <cx:pt idx="319">Total score</cx:pt>
          <cx:pt idx="320">Total score</cx:pt>
          <cx:pt idx="321">Total score</cx:pt>
          <cx:pt idx="322">Total score</cx:pt>
          <cx:pt idx="323">Total score</cx:pt>
          <cx:pt idx="324">Total score</cx:pt>
          <cx:pt idx="325">Total score</cx:pt>
          <cx:pt idx="326">Total score</cx:pt>
          <cx:pt idx="327">Total score</cx:pt>
          <cx:pt idx="328">Total score</cx:pt>
          <cx:pt idx="329">Total score</cx:pt>
          <cx:pt idx="330">Total score</cx:pt>
          <cx:pt idx="331">Total score</cx:pt>
          <cx:pt idx="332">Total score</cx:pt>
          <cx:pt idx="333">Total score</cx:pt>
          <cx:pt idx="334">Total score</cx:pt>
          <cx:pt idx="335">Total score</cx:pt>
          <cx:pt idx="336">Total score</cx:pt>
          <cx:pt idx="337">Total score</cx:pt>
          <cx:pt idx="338">Total score</cx:pt>
          <cx:pt idx="339">Total score</cx:pt>
          <cx:pt idx="340">Total score</cx:pt>
          <cx:pt idx="341">Total score</cx:pt>
          <cx:pt idx="342">Total score</cx:pt>
          <cx:pt idx="343">Total score</cx:pt>
          <cx:pt idx="344">Total score</cx:pt>
          <cx:pt idx="345">Total score</cx:pt>
          <cx:pt idx="346">Total score</cx:pt>
          <cx:pt idx="347">Total score</cx:pt>
          <cx:pt idx="348">Total score</cx:pt>
          <cx:pt idx="349">Total score</cx:pt>
          <cx:pt idx="350">Total score</cx:pt>
          <cx:pt idx="351">Total score</cx:pt>
          <cx:pt idx="352">Total score</cx:pt>
          <cx:pt idx="353">Total score</cx:pt>
          <cx:pt idx="354">Total score</cx:pt>
          <cx:pt idx="355">Total score</cx:pt>
          <cx:pt idx="356">Total score</cx:pt>
          <cx:pt idx="357">Total score</cx:pt>
          <cx:pt idx="358">Total score</cx:pt>
          <cx:pt idx="359">Total score</cx:pt>
          <cx:pt idx="360">Total score</cx:pt>
          <cx:pt idx="361">Total score</cx:pt>
          <cx:pt idx="362">Total score</cx:pt>
          <cx:pt idx="363">Total score</cx:pt>
          <cx:pt idx="364">Total score</cx:pt>
          <cx:pt idx="365">Total score</cx:pt>
          <cx:pt idx="366">Total score</cx:pt>
          <cx:pt idx="367">Total score</cx:pt>
          <cx:pt idx="368">Total score</cx:pt>
          <cx:pt idx="369">Total score</cx:pt>
          <cx:pt idx="370">Total score</cx:pt>
          <cx:pt idx="371">Total score</cx:pt>
          <cx:pt idx="372">Total score</cx:pt>
          <cx:pt idx="373">Total score</cx:pt>
          <cx:pt idx="374">Total score</cx:pt>
          <cx:pt idx="375">Total score</cx:pt>
          <cx:pt idx="376">Total score</cx:pt>
          <cx:pt idx="377">Total score</cx:pt>
          <cx:pt idx="378">Total score</cx:pt>
          <cx:pt idx="379">Total score</cx:pt>
          <cx:pt idx="380">Total score</cx:pt>
          <cx:pt idx="381">Total score</cx:pt>
          <cx:pt idx="382">Total score</cx:pt>
          <cx:pt idx="383">Total score</cx:pt>
          <cx:pt idx="384">Total score</cx:pt>
          <cx:pt idx="385">Total score</cx:pt>
          <cx:pt idx="386">Total score</cx:pt>
          <cx:pt idx="387">Total score</cx:pt>
          <cx:pt idx="388">Total score</cx:pt>
          <cx:pt idx="389">Total score</cx:pt>
          <cx:pt idx="390">Total score</cx:pt>
          <cx:pt idx="391">Total score</cx:pt>
          <cx:pt idx="392">Total score</cx:pt>
          <cx:pt idx="393">Total score</cx:pt>
          <cx:pt idx="394">Total score</cx:pt>
          <cx:pt idx="395">Total score</cx:pt>
          <cx:pt idx="396">Total score</cx:pt>
          <cx:pt idx="397">Total score</cx:pt>
          <cx:pt idx="398">Total score</cx:pt>
          <cx:pt idx="399">Total score</cx:pt>
          <cx:pt idx="400">Total score</cx:pt>
          <cx:pt idx="401">Total score</cx:pt>
          <cx:pt idx="402">Total score</cx:pt>
          <cx:pt idx="403">Total score</cx:pt>
          <cx:pt idx="404">Total score</cx:pt>
          <cx:pt idx="405">Total score</cx:pt>
          <cx:pt idx="406">Total score</cx:pt>
          <cx:pt idx="407">Total score</cx:pt>
          <cx:pt idx="408">Total score</cx:pt>
          <cx:pt idx="409">Total score</cx:pt>
          <cx:pt idx="410">Total score</cx:pt>
          <cx:pt idx="411">Total score</cx:pt>
          <cx:pt idx="412">Total score</cx:pt>
          <cx:pt idx="413">Total score</cx:pt>
          <cx:pt idx="414">Total score</cx:pt>
          <cx:pt idx="415">Total score</cx:pt>
          <cx:pt idx="416">Total score</cx:pt>
          <cx:pt idx="417">Total score</cx:pt>
          <cx:pt idx="418">Total score</cx:pt>
          <cx:pt idx="419">Total score</cx:pt>
          <cx:pt idx="420">Total score</cx:pt>
          <cx:pt idx="421">Total score</cx:pt>
          <cx:pt idx="422">Total score</cx:pt>
          <cx:pt idx="423">Total score</cx:pt>
          <cx:pt idx="424">Total score</cx:pt>
          <cx:pt idx="425">Total score</cx:pt>
          <cx:pt idx="426">Total score</cx:pt>
          <cx:pt idx="427">Total score</cx:pt>
          <cx:pt idx="428">Total score</cx:pt>
          <cx:pt idx="429">Total score</cx:pt>
          <cx:pt idx="430">Total score</cx:pt>
          <cx:pt idx="431">Total score</cx:pt>
          <cx:pt idx="432">Total score</cx:pt>
          <cx:pt idx="433">Total score</cx:pt>
          <cx:pt idx="434">Total score</cx:pt>
          <cx:pt idx="435">Total score</cx:pt>
          <cx:pt idx="436">Total score</cx:pt>
          <cx:pt idx="437">Total score</cx:pt>
          <cx:pt idx="438">Total score</cx:pt>
          <cx:pt idx="439">Total score</cx:pt>
          <cx:pt idx="440">Total score</cx:pt>
          <cx:pt idx="441">Total score</cx:pt>
          <cx:pt idx="442">Total score</cx:pt>
          <cx:pt idx="443">Total score</cx:pt>
          <cx:pt idx="444">Total score</cx:pt>
          <cx:pt idx="445">Total score</cx:pt>
          <cx:pt idx="446">Total score</cx:pt>
          <cx:pt idx="447">Total score</cx:pt>
          <cx:pt idx="448">Total score</cx:pt>
          <cx:pt idx="449">Total score</cx:pt>
          <cx:pt idx="450">Total score</cx:pt>
          <cx:pt idx="451">Total score</cx:pt>
          <cx:pt idx="452">Total score</cx:pt>
          <cx:pt idx="453">Total score</cx:pt>
          <cx:pt idx="454">Total score</cx:pt>
          <cx:pt idx="455">Total score</cx:pt>
          <cx:pt idx="456">Total score</cx:pt>
          <cx:pt idx="457">Total score</cx:pt>
          <cx:pt idx="458">Total score</cx:pt>
          <cx:pt idx="459">Total score</cx:pt>
          <cx:pt idx="460">Total score</cx:pt>
          <cx:pt idx="461">Total score</cx:pt>
          <cx:pt idx="462">Total score</cx:pt>
          <cx:pt idx="463">Total score</cx:pt>
          <cx:pt idx="464">Total score</cx:pt>
          <cx:pt idx="465">Total score</cx:pt>
          <cx:pt idx="466">Total score</cx:pt>
          <cx:pt idx="467">Total score</cx:pt>
          <cx:pt idx="468">Total score</cx:pt>
          <cx:pt idx="469">Total score</cx:pt>
          <cx:pt idx="470">Total score</cx:pt>
          <cx:pt idx="471">Total score</cx:pt>
          <cx:pt idx="472">Total score</cx:pt>
          <cx:pt idx="473">Total score</cx:pt>
          <cx:pt idx="474">Total score</cx:pt>
          <cx:pt idx="475">Total score</cx:pt>
          <cx:pt idx="476">Total score</cx:pt>
          <cx:pt idx="477">Total score</cx:pt>
          <cx:pt idx="478">Total score</cx:pt>
          <cx:pt idx="479">Total score</cx:pt>
          <cx:pt idx="480">Total score</cx:pt>
          <cx:pt idx="481">Total score</cx:pt>
          <cx:pt idx="482">Total score</cx:pt>
          <cx:pt idx="483">Total score</cx:pt>
          <cx:pt idx="484">Total score</cx:pt>
          <cx:pt idx="485">Total score</cx:pt>
          <cx:pt idx="486">Total score</cx:pt>
          <cx:pt idx="487">Total score</cx:pt>
          <cx:pt idx="488">Total score</cx:pt>
          <cx:pt idx="489">Total score</cx:pt>
          <cx:pt idx="490">Total score</cx:pt>
          <cx:pt idx="491">Total score</cx:pt>
          <cx:pt idx="492">Total score</cx:pt>
          <cx:pt idx="493">Total score</cx:pt>
          <cx:pt idx="494">Total score</cx:pt>
          <cx:pt idx="495">Total score</cx:pt>
          <cx:pt idx="496">Total score</cx:pt>
          <cx:pt idx="497">Total score</cx:pt>
          <cx:pt idx="498">Total score</cx:pt>
          <cx:pt idx="499">Total score</cx:pt>
          <cx:pt idx="500">Total score</cx:pt>
          <cx:pt idx="501">Total score</cx:pt>
          <cx:pt idx="502">Total score</cx:pt>
          <cx:pt idx="503">Total score</cx:pt>
          <cx:pt idx="504">Total score</cx:pt>
          <cx:pt idx="505">Total score</cx:pt>
          <cx:pt idx="506">Total score</cx:pt>
          <cx:pt idx="507">Total score</cx:pt>
          <cx:pt idx="508">Total score</cx:pt>
          <cx:pt idx="509">Total score</cx:pt>
          <cx:pt idx="510">Total score</cx:pt>
        </cx:lvl>
      </cx:strDim>
      <cx:numDim type="val">
        <cx:lvl ptCount="511" formatCode="General">
          <cx:pt idx="0">2</cx:pt>
          <cx:pt idx="1">2</cx:pt>
          <cx:pt idx="2">2</cx:pt>
          <cx:pt idx="3">2</cx:pt>
          <cx:pt idx="4">2</cx:pt>
          <cx:pt idx="5">2</cx:pt>
          <cx:pt idx="6">2</cx:pt>
          <cx:pt idx="7">3</cx:pt>
          <cx:pt idx="8">3</cx:pt>
          <cx:pt idx="9">3</cx:pt>
          <cx:pt idx="10">3</cx:pt>
          <cx:pt idx="11">3</cx:pt>
          <cx:pt idx="12">3</cx:pt>
          <cx:pt idx="13">3</cx:pt>
          <cx:pt idx="14">3</cx:pt>
          <cx:pt idx="15">3</cx:pt>
          <cx:pt idx="16">3</cx:pt>
          <cx:pt idx="17">3</cx:pt>
          <cx:pt idx="18">4</cx:pt>
          <cx:pt idx="19">4</cx:pt>
          <cx:pt idx="20">4</cx:pt>
          <cx:pt idx="21">4</cx:pt>
          <cx:pt idx="22">4</cx:pt>
          <cx:pt idx="23">4</cx:pt>
          <cx:pt idx="24">4</cx:pt>
          <cx:pt idx="25">4</cx:pt>
          <cx:pt idx="26">4</cx:pt>
          <cx:pt idx="27">4</cx:pt>
          <cx:pt idx="28">4</cx:pt>
          <cx:pt idx="29">4</cx:pt>
          <cx:pt idx="30">4</cx:pt>
          <cx:pt idx="31">4</cx:pt>
          <cx:pt idx="32">4</cx:pt>
          <cx:pt idx="33">4</cx:pt>
          <cx:pt idx="34">4</cx:pt>
          <cx:pt idx="35">5</cx:pt>
          <cx:pt idx="36">5</cx:pt>
          <cx:pt idx="37">5</cx:pt>
          <cx:pt idx="38">5</cx:pt>
          <cx:pt idx="39">5</cx:pt>
          <cx:pt idx="40">5</cx:pt>
          <cx:pt idx="41">5</cx:pt>
          <cx:pt idx="42">5</cx:pt>
          <cx:pt idx="43">5</cx:pt>
          <cx:pt idx="44">5</cx:pt>
          <cx:pt idx="45">5</cx:pt>
          <cx:pt idx="46">5</cx:pt>
          <cx:pt idx="47">5</cx:pt>
          <cx:pt idx="48">5</cx:pt>
          <cx:pt idx="49">5</cx:pt>
          <cx:pt idx="50">5</cx:pt>
          <cx:pt idx="51">5</cx:pt>
          <cx:pt idx="52">5</cx:pt>
          <cx:pt idx="53">5</cx:pt>
          <cx:pt idx="54">5</cx:pt>
          <cx:pt idx="55">5</cx:pt>
          <cx:pt idx="56">6</cx:pt>
          <cx:pt idx="57">6</cx:pt>
          <cx:pt idx="58">6</cx:pt>
          <cx:pt idx="59">6</cx:pt>
          <cx:pt idx="60">6</cx:pt>
          <cx:pt idx="61">6</cx:pt>
          <cx:pt idx="62">6</cx:pt>
          <cx:pt idx="63">6</cx:pt>
          <cx:pt idx="64">6</cx:pt>
          <cx:pt idx="65">6</cx:pt>
          <cx:pt idx="66">6</cx:pt>
          <cx:pt idx="67">6</cx:pt>
          <cx:pt idx="68">6</cx:pt>
          <cx:pt idx="69">6</cx:pt>
          <cx:pt idx="70">6</cx:pt>
          <cx:pt idx="71">6</cx:pt>
          <cx:pt idx="72">6</cx:pt>
          <cx:pt idx="73">6</cx:pt>
          <cx:pt idx="74">6</cx:pt>
          <cx:pt idx="75">6</cx:pt>
          <cx:pt idx="76">6</cx:pt>
          <cx:pt idx="77">6</cx:pt>
          <cx:pt idx="78">6</cx:pt>
          <cx:pt idx="79">6</cx:pt>
          <cx:pt idx="80">6</cx:pt>
          <cx:pt idx="81">6</cx:pt>
          <cx:pt idx="82">6</cx:pt>
          <cx:pt idx="83">6</cx:pt>
          <cx:pt idx="84">6</cx:pt>
          <cx:pt idx="85">6</cx:pt>
          <cx:pt idx="86">7</cx:pt>
          <cx:pt idx="87">7</cx:pt>
          <cx:pt idx="88">7</cx:pt>
          <cx:pt idx="89">7</cx:pt>
          <cx:pt idx="90">7</cx:pt>
          <cx:pt idx="91">7</cx:pt>
          <cx:pt idx="92">7</cx:pt>
          <cx:pt idx="93">7</cx:pt>
          <cx:pt idx="94">7</cx:pt>
          <cx:pt idx="95">7</cx:pt>
          <cx:pt idx="96">7</cx:pt>
          <cx:pt idx="97">7</cx:pt>
          <cx:pt idx="98">7</cx:pt>
          <cx:pt idx="99">7</cx:pt>
          <cx:pt idx="100">7</cx:pt>
          <cx:pt idx="101">7</cx:pt>
          <cx:pt idx="102">7</cx:pt>
          <cx:pt idx="103">7</cx:pt>
          <cx:pt idx="104">7</cx:pt>
          <cx:pt idx="105">7</cx:pt>
          <cx:pt idx="106">7</cx:pt>
          <cx:pt idx="107">7</cx:pt>
          <cx:pt idx="108">7</cx:pt>
          <cx:pt idx="109">7</cx:pt>
          <cx:pt idx="110">7</cx:pt>
          <cx:pt idx="111">7</cx:pt>
          <cx:pt idx="112">7</cx:pt>
          <cx:pt idx="113">7</cx:pt>
          <cx:pt idx="114">7</cx:pt>
          <cx:pt idx="115">7</cx:pt>
          <cx:pt idx="116">7</cx:pt>
          <cx:pt idx="117">7</cx:pt>
          <cx:pt idx="118">7</cx:pt>
          <cx:pt idx="119">7</cx:pt>
          <cx:pt idx="120">7</cx:pt>
          <cx:pt idx="121">7</cx:pt>
          <cx:pt idx="122">8</cx:pt>
          <cx:pt idx="123">8</cx:pt>
          <cx:pt idx="124">8</cx:pt>
          <cx:pt idx="125">8</cx:pt>
          <cx:pt idx="126">8</cx:pt>
          <cx:pt idx="127">8</cx:pt>
          <cx:pt idx="128">8</cx:pt>
          <cx:pt idx="129">8</cx:pt>
          <cx:pt idx="130">8</cx:pt>
          <cx:pt idx="131">8</cx:pt>
          <cx:pt idx="132">8</cx:pt>
          <cx:pt idx="133">8</cx:pt>
          <cx:pt idx="134">8</cx:pt>
          <cx:pt idx="135">8</cx:pt>
          <cx:pt idx="136">8</cx:pt>
          <cx:pt idx="137">8</cx:pt>
          <cx:pt idx="138">8</cx:pt>
          <cx:pt idx="139">8</cx:pt>
          <cx:pt idx="140">8</cx:pt>
          <cx:pt idx="141">8</cx:pt>
          <cx:pt idx="142">8</cx:pt>
          <cx:pt idx="143">8</cx:pt>
          <cx:pt idx="144">8</cx:pt>
          <cx:pt idx="145">8</cx:pt>
          <cx:pt idx="146">8</cx:pt>
          <cx:pt idx="147">8</cx:pt>
          <cx:pt idx="148">8</cx:pt>
          <cx:pt idx="149">8</cx:pt>
          <cx:pt idx="150">8</cx:pt>
          <cx:pt idx="151">8</cx:pt>
          <cx:pt idx="152">8</cx:pt>
          <cx:pt idx="153">8</cx:pt>
          <cx:pt idx="154">9</cx:pt>
          <cx:pt idx="155">9</cx:pt>
          <cx:pt idx="156">9</cx:pt>
          <cx:pt idx="157">9</cx:pt>
          <cx:pt idx="158">9</cx:pt>
          <cx:pt idx="159">9</cx:pt>
          <cx:pt idx="160">9</cx:pt>
          <cx:pt idx="161">9</cx:pt>
          <cx:pt idx="162">9</cx:pt>
          <cx:pt idx="163">9</cx:pt>
          <cx:pt idx="164">9</cx:pt>
          <cx:pt idx="165">9</cx:pt>
          <cx:pt idx="166">9</cx:pt>
          <cx:pt idx="167">9</cx:pt>
          <cx:pt idx="168">9</cx:pt>
          <cx:pt idx="169">9</cx:pt>
          <cx:pt idx="170">9</cx:pt>
          <cx:pt idx="171">9</cx:pt>
          <cx:pt idx="172">9</cx:pt>
          <cx:pt idx="173">9</cx:pt>
          <cx:pt idx="174">9</cx:pt>
          <cx:pt idx="175">9</cx:pt>
          <cx:pt idx="176">9</cx:pt>
          <cx:pt idx="177">9</cx:pt>
          <cx:pt idx="178">9</cx:pt>
          <cx:pt idx="179">9</cx:pt>
          <cx:pt idx="180">9</cx:pt>
          <cx:pt idx="181">9</cx:pt>
          <cx:pt idx="182">9</cx:pt>
          <cx:pt idx="183">9</cx:pt>
          <cx:pt idx="184">9</cx:pt>
          <cx:pt idx="185">9</cx:pt>
          <cx:pt idx="186">9</cx:pt>
          <cx:pt idx="187">9</cx:pt>
          <cx:pt idx="188">9</cx:pt>
          <cx:pt idx="189">9</cx:pt>
          <cx:pt idx="190">9</cx:pt>
          <cx:pt idx="191">9</cx:pt>
          <cx:pt idx="192">9</cx:pt>
          <cx:pt idx="193">9</cx:pt>
          <cx:pt idx="194">9</cx:pt>
          <cx:pt idx="195">10</cx:pt>
          <cx:pt idx="196">10</cx:pt>
          <cx:pt idx="197">10</cx:pt>
          <cx:pt idx="198">10</cx:pt>
          <cx:pt idx="199">10</cx:pt>
          <cx:pt idx="200">10</cx:pt>
          <cx:pt idx="201">10</cx:pt>
          <cx:pt idx="202">10</cx:pt>
          <cx:pt idx="203">10</cx:pt>
          <cx:pt idx="204">10</cx:pt>
          <cx:pt idx="205">10</cx:pt>
          <cx:pt idx="206">10</cx:pt>
          <cx:pt idx="207">10</cx:pt>
          <cx:pt idx="208">10</cx:pt>
          <cx:pt idx="209">10</cx:pt>
          <cx:pt idx="210">10</cx:pt>
          <cx:pt idx="211">10</cx:pt>
          <cx:pt idx="212">10</cx:pt>
          <cx:pt idx="213">10</cx:pt>
          <cx:pt idx="214">10</cx:pt>
          <cx:pt idx="215">10</cx:pt>
          <cx:pt idx="216">10</cx:pt>
          <cx:pt idx="217">10</cx:pt>
          <cx:pt idx="218">10</cx:pt>
          <cx:pt idx="219">10</cx:pt>
          <cx:pt idx="220">10</cx:pt>
          <cx:pt idx="221">10</cx:pt>
          <cx:pt idx="222">10</cx:pt>
          <cx:pt idx="223">10</cx:pt>
          <cx:pt idx="224">10</cx:pt>
          <cx:pt idx="225">10</cx:pt>
          <cx:pt idx="226">10</cx:pt>
          <cx:pt idx="227">10</cx:pt>
          <cx:pt idx="228">10</cx:pt>
          <cx:pt idx="229">10</cx:pt>
          <cx:pt idx="230">10</cx:pt>
          <cx:pt idx="231">10</cx:pt>
          <cx:pt idx="232">10</cx:pt>
          <cx:pt idx="233">10</cx:pt>
          <cx:pt idx="234">10</cx:pt>
          <cx:pt idx="235">10</cx:pt>
          <cx:pt idx="236">11</cx:pt>
          <cx:pt idx="237">11</cx:pt>
          <cx:pt idx="238">11</cx:pt>
          <cx:pt idx="239">11</cx:pt>
          <cx:pt idx="240">11</cx:pt>
          <cx:pt idx="241">11</cx:pt>
          <cx:pt idx="242">11</cx:pt>
          <cx:pt idx="243">11</cx:pt>
          <cx:pt idx="244">11</cx:pt>
          <cx:pt idx="245">11</cx:pt>
          <cx:pt idx="246">11</cx:pt>
          <cx:pt idx="247">11</cx:pt>
          <cx:pt idx="248">11</cx:pt>
          <cx:pt idx="249">11</cx:pt>
          <cx:pt idx="250">11</cx:pt>
          <cx:pt idx="251">11</cx:pt>
          <cx:pt idx="252">11</cx:pt>
          <cx:pt idx="253">11</cx:pt>
          <cx:pt idx="254">11</cx:pt>
          <cx:pt idx="255">11</cx:pt>
          <cx:pt idx="256">11</cx:pt>
          <cx:pt idx="257">11</cx:pt>
          <cx:pt idx="258">11</cx:pt>
          <cx:pt idx="259">11</cx:pt>
          <cx:pt idx="260">11</cx:pt>
          <cx:pt idx="261">11</cx:pt>
          <cx:pt idx="262">11</cx:pt>
          <cx:pt idx="263">11</cx:pt>
          <cx:pt idx="264">11</cx:pt>
          <cx:pt idx="265">11</cx:pt>
          <cx:pt idx="266">11</cx:pt>
          <cx:pt idx="267">11</cx:pt>
          <cx:pt idx="268">11</cx:pt>
          <cx:pt idx="269">11</cx:pt>
          <cx:pt idx="270">11</cx:pt>
          <cx:pt idx="271">11</cx:pt>
          <cx:pt idx="272">11</cx:pt>
          <cx:pt idx="273">11</cx:pt>
          <cx:pt idx="274">11</cx:pt>
          <cx:pt idx="275">11</cx:pt>
          <cx:pt idx="276">12</cx:pt>
          <cx:pt idx="277">12</cx:pt>
          <cx:pt idx="278">12</cx:pt>
          <cx:pt idx="279">12</cx:pt>
          <cx:pt idx="280">12</cx:pt>
          <cx:pt idx="281">12</cx:pt>
          <cx:pt idx="282">12</cx:pt>
          <cx:pt idx="283">12</cx:pt>
          <cx:pt idx="284">12</cx:pt>
          <cx:pt idx="285">12</cx:pt>
          <cx:pt idx="286">12</cx:pt>
          <cx:pt idx="287">12</cx:pt>
          <cx:pt idx="288">12</cx:pt>
          <cx:pt idx="289">12</cx:pt>
          <cx:pt idx="290">12</cx:pt>
          <cx:pt idx="291">12</cx:pt>
          <cx:pt idx="292">12</cx:pt>
          <cx:pt idx="293">12</cx:pt>
          <cx:pt idx="294">12</cx:pt>
          <cx:pt idx="295">12</cx:pt>
          <cx:pt idx="296">12</cx:pt>
          <cx:pt idx="297">12</cx:pt>
          <cx:pt idx="298">12</cx:pt>
          <cx:pt idx="299">12</cx:pt>
          <cx:pt idx="300">12</cx:pt>
          <cx:pt idx="301">12</cx:pt>
          <cx:pt idx="302">12</cx:pt>
          <cx:pt idx="303">12</cx:pt>
          <cx:pt idx="304">12</cx:pt>
          <cx:pt idx="305">12</cx:pt>
          <cx:pt idx="306">12</cx:pt>
          <cx:pt idx="307">12</cx:pt>
          <cx:pt idx="308">13</cx:pt>
          <cx:pt idx="309">13</cx:pt>
          <cx:pt idx="310">13</cx:pt>
          <cx:pt idx="311">13</cx:pt>
          <cx:pt idx="312">13</cx:pt>
          <cx:pt idx="313">13</cx:pt>
          <cx:pt idx="314">13</cx:pt>
          <cx:pt idx="315">13</cx:pt>
          <cx:pt idx="316">13</cx:pt>
          <cx:pt idx="317">13</cx:pt>
          <cx:pt idx="318">13</cx:pt>
          <cx:pt idx="319">13</cx:pt>
          <cx:pt idx="320">13</cx:pt>
          <cx:pt idx="321">13</cx:pt>
          <cx:pt idx="322">13</cx:pt>
          <cx:pt idx="323">13</cx:pt>
          <cx:pt idx="324">13</cx:pt>
          <cx:pt idx="325">13</cx:pt>
          <cx:pt idx="326">13</cx:pt>
          <cx:pt idx="327">13</cx:pt>
          <cx:pt idx="328">13</cx:pt>
          <cx:pt idx="329">13</cx:pt>
          <cx:pt idx="330">13</cx:pt>
          <cx:pt idx="331">13</cx:pt>
          <cx:pt idx="332">13</cx:pt>
          <cx:pt idx="333">13</cx:pt>
          <cx:pt idx="334">13</cx:pt>
          <cx:pt idx="335">13</cx:pt>
          <cx:pt idx="336">13</cx:pt>
          <cx:pt idx="337">13</cx:pt>
          <cx:pt idx="338">13</cx:pt>
          <cx:pt idx="339">13</cx:pt>
          <cx:pt idx="340">13</cx:pt>
          <cx:pt idx="341">13</cx:pt>
          <cx:pt idx="342">13</cx:pt>
          <cx:pt idx="343">13</cx:pt>
          <cx:pt idx="344">14</cx:pt>
          <cx:pt idx="345">14</cx:pt>
          <cx:pt idx="346">14</cx:pt>
          <cx:pt idx="347">14</cx:pt>
          <cx:pt idx="348">14</cx:pt>
          <cx:pt idx="349">14</cx:pt>
          <cx:pt idx="350">14</cx:pt>
          <cx:pt idx="351">14</cx:pt>
          <cx:pt idx="352">14</cx:pt>
          <cx:pt idx="353">14</cx:pt>
          <cx:pt idx="354">14</cx:pt>
          <cx:pt idx="355">14</cx:pt>
          <cx:pt idx="356">14</cx:pt>
          <cx:pt idx="357">14</cx:pt>
          <cx:pt idx="358">14</cx:pt>
          <cx:pt idx="359">14</cx:pt>
          <cx:pt idx="360">14</cx:pt>
          <cx:pt idx="361">14</cx:pt>
          <cx:pt idx="362">14</cx:pt>
          <cx:pt idx="363">14</cx:pt>
          <cx:pt idx="364">14</cx:pt>
          <cx:pt idx="365">14</cx:pt>
          <cx:pt idx="366">14</cx:pt>
          <cx:pt idx="367">14</cx:pt>
          <cx:pt idx="368">14</cx:pt>
          <cx:pt idx="369">14</cx:pt>
          <cx:pt idx="370">14</cx:pt>
          <cx:pt idx="371">14</cx:pt>
          <cx:pt idx="372">14</cx:pt>
          <cx:pt idx="373">14</cx:pt>
          <cx:pt idx="374">14</cx:pt>
          <cx:pt idx="375">14</cx:pt>
          <cx:pt idx="376">15</cx:pt>
          <cx:pt idx="377">15</cx:pt>
          <cx:pt idx="378">15</cx:pt>
          <cx:pt idx="379">15</cx:pt>
          <cx:pt idx="380">15</cx:pt>
          <cx:pt idx="381">15</cx:pt>
          <cx:pt idx="382">15</cx:pt>
          <cx:pt idx="383">15</cx:pt>
          <cx:pt idx="384">15</cx:pt>
          <cx:pt idx="385">15</cx:pt>
          <cx:pt idx="386">15</cx:pt>
          <cx:pt idx="387">15</cx:pt>
          <cx:pt idx="388">15</cx:pt>
          <cx:pt idx="389">15</cx:pt>
          <cx:pt idx="390">15</cx:pt>
          <cx:pt idx="391">15</cx:pt>
          <cx:pt idx="392">15</cx:pt>
          <cx:pt idx="393">15</cx:pt>
          <cx:pt idx="394">15</cx:pt>
          <cx:pt idx="395">15</cx:pt>
          <cx:pt idx="396">15</cx:pt>
          <cx:pt idx="397">15</cx:pt>
          <cx:pt idx="398">15</cx:pt>
          <cx:pt idx="399">15</cx:pt>
          <cx:pt idx="400">15</cx:pt>
          <cx:pt idx="401">16</cx:pt>
          <cx:pt idx="402">16</cx:pt>
          <cx:pt idx="403">16</cx:pt>
          <cx:pt idx="404">16</cx:pt>
          <cx:pt idx="405">16</cx:pt>
          <cx:pt idx="406">16</cx:pt>
          <cx:pt idx="407">16</cx:pt>
          <cx:pt idx="408">16</cx:pt>
          <cx:pt idx="409">16</cx:pt>
          <cx:pt idx="410">16</cx:pt>
          <cx:pt idx="411">16</cx:pt>
          <cx:pt idx="412">16</cx:pt>
          <cx:pt idx="413">16</cx:pt>
          <cx:pt idx="414">16</cx:pt>
          <cx:pt idx="415">16</cx:pt>
          <cx:pt idx="416">16</cx:pt>
          <cx:pt idx="417">16</cx:pt>
          <cx:pt idx="418">16</cx:pt>
          <cx:pt idx="419">16</cx:pt>
          <cx:pt idx="420">16</cx:pt>
          <cx:pt idx="421">17</cx:pt>
          <cx:pt idx="422">17</cx:pt>
          <cx:pt idx="423">17</cx:pt>
          <cx:pt idx="424">17</cx:pt>
          <cx:pt idx="425">17</cx:pt>
          <cx:pt idx="426">17</cx:pt>
          <cx:pt idx="427">17</cx:pt>
          <cx:pt idx="428">17</cx:pt>
          <cx:pt idx="429">17</cx:pt>
          <cx:pt idx="430">17</cx:pt>
          <cx:pt idx="431">17</cx:pt>
          <cx:pt idx="432">17</cx:pt>
          <cx:pt idx="433">17</cx:pt>
          <cx:pt idx="434">17</cx:pt>
          <cx:pt idx="435">17</cx:pt>
          <cx:pt idx="436">17</cx:pt>
          <cx:pt idx="437">17</cx:pt>
          <cx:pt idx="438">17</cx:pt>
          <cx:pt idx="439">17</cx:pt>
          <cx:pt idx="440">17</cx:pt>
          <cx:pt idx="441">17</cx:pt>
          <cx:pt idx="442">17</cx:pt>
          <cx:pt idx="443">17</cx:pt>
          <cx:pt idx="444">17</cx:pt>
          <cx:pt idx="445">18</cx:pt>
          <cx:pt idx="446">18</cx:pt>
          <cx:pt idx="447">18</cx:pt>
          <cx:pt idx="448">18</cx:pt>
          <cx:pt idx="449">18</cx:pt>
          <cx:pt idx="450">18</cx:pt>
          <cx:pt idx="451">18</cx:pt>
          <cx:pt idx="452">18</cx:pt>
          <cx:pt idx="453">18</cx:pt>
          <cx:pt idx="454">18</cx:pt>
          <cx:pt idx="455">18</cx:pt>
          <cx:pt idx="456">19</cx:pt>
          <cx:pt idx="457">19</cx:pt>
          <cx:pt idx="458">19</cx:pt>
          <cx:pt idx="459">19</cx:pt>
          <cx:pt idx="460">19</cx:pt>
          <cx:pt idx="461">19</cx:pt>
          <cx:pt idx="462">19</cx:pt>
          <cx:pt idx="463">19</cx:pt>
          <cx:pt idx="464">19</cx:pt>
          <cx:pt idx="465">19</cx:pt>
          <cx:pt idx="466">19</cx:pt>
          <cx:pt idx="467">19</cx:pt>
          <cx:pt idx="468">19</cx:pt>
          <cx:pt idx="469">19</cx:pt>
          <cx:pt idx="470">20</cx:pt>
          <cx:pt idx="471">20</cx:pt>
          <cx:pt idx="472">20</cx:pt>
          <cx:pt idx="473">20</cx:pt>
          <cx:pt idx="474">20</cx:pt>
          <cx:pt idx="475">21</cx:pt>
          <cx:pt idx="476">21</cx:pt>
          <cx:pt idx="477">21</cx:pt>
          <cx:pt idx="478">21</cx:pt>
          <cx:pt idx="479">21</cx:pt>
          <cx:pt idx="480">21</cx:pt>
          <cx:pt idx="481">21</cx:pt>
          <cx:pt idx="482">21</cx:pt>
          <cx:pt idx="483">22</cx:pt>
          <cx:pt idx="484">22</cx:pt>
          <cx:pt idx="485">22</cx:pt>
          <cx:pt idx="486">22</cx:pt>
          <cx:pt idx="487">22</cx:pt>
          <cx:pt idx="488">22</cx:pt>
          <cx:pt idx="489">22</cx:pt>
          <cx:pt idx="490">23</cx:pt>
          <cx:pt idx="491">23</cx:pt>
          <cx:pt idx="492">23</cx:pt>
          <cx:pt idx="493">23</cx:pt>
          <cx:pt idx="494">23</cx:pt>
          <cx:pt idx="495">23</cx:pt>
          <cx:pt idx="496">23</cx:pt>
          <cx:pt idx="497">23</cx:pt>
          <cx:pt idx="498">23</cx:pt>
          <cx:pt idx="499">23</cx:pt>
          <cx:pt idx="500">24</cx:pt>
          <cx:pt idx="501">24</cx:pt>
          <cx:pt idx="502">24</cx:pt>
          <cx:pt idx="503">25</cx:pt>
          <cx:pt idx="504">25</cx:pt>
          <cx:pt idx="505">26</cx:pt>
          <cx:pt idx="506">26</cx:pt>
          <cx:pt idx="507">27</cx:pt>
          <cx:pt idx="508">28</cx:pt>
          <cx:pt idx="509">28</cx:pt>
          <cx:pt idx="510">30</cx:pt>
        </cx:lvl>
      </cx:numDim>
    </cx:data>
  </cx:chartData>
  <cx:chart>
    <cx:title pos="t" align="ctr" overlay="0">
      <cx:tx>
        <cx:rich>
          <a:bodyPr spcFirstLastPara="1" vertOverflow="ellipsis" wrap="square" lIns="0" tIns="0" rIns="0" bIns="0" anchor="ctr" anchorCtr="1"/>
          <a:lstStyle/>
          <a:p>
            <a:pPr algn="ctr">
              <a:defRPr/>
            </a:pPr>
            <a:r>
              <a:rPr lang="nl-NL" sz="1800" dirty="0"/>
              <a:t>     </a:t>
            </a:r>
            <a:r>
              <a:rPr lang="nl-NL" sz="1800" dirty="0" err="1"/>
              <a:t>Social-emotional</a:t>
            </a:r>
            <a:r>
              <a:rPr lang="nl-NL" sz="1800" dirty="0"/>
              <a:t> </a:t>
            </a:r>
            <a:r>
              <a:rPr lang="nl-NL" sz="1800" dirty="0" err="1"/>
              <a:t>functioning</a:t>
            </a:r>
            <a:endParaRPr sz="1800" dirty="0"/>
          </a:p>
        </cx:rich>
      </cx:tx>
    </cx:title>
    <cx:plotArea>
      <cx:plotAreaRegion>
        <cx:series layoutId="boxWhisker" uniqueId="{4182C088-BBF1-40C3-8A6B-46B290DE937D}">
          <cx:spPr>
            <a:solidFill>
              <a:schemeClr val="accent1">
                <a:alpha val="70000"/>
              </a:schemeClr>
            </a:solidFill>
            <a:ln w="25400">
              <a:solidFill>
                <a:schemeClr val="accent1">
                  <a:alpha val="70000"/>
                </a:schemeClr>
              </a:solidFill>
            </a:ln>
          </cx:spPr>
          <cx:dataId val="0"/>
          <cx:layoutPr>
            <cx:visibility meanLine="0" meanMarker="0" nonoutliers="0" outliers="0"/>
            <cx:statistics quartileMethod="exclusive"/>
          </cx:layoutPr>
        </cx:series>
      </cx:plotAreaRegion>
      <cx:axis id="0">
        <cx:catScaling gapWidth="1"/>
        <cx:title>
          <cx:tx>
            <cx:txData>
              <cx:v/>
            </cx:txData>
          </cx:tx>
          <cx:txPr>
            <a:bodyPr spcFirstLastPara="1" vertOverflow="ellipsis" wrap="square" lIns="0" tIns="0" rIns="0" bIns="0" anchor="ctr" anchorCtr="1"/>
            <a:lstStyle/>
            <a:p>
              <a:pPr algn="ctr">
                <a:defRPr/>
              </a:pPr>
              <a:endParaRPr lang="en-US" baseline="0" dirty="0"/>
            </a:p>
          </cx:txPr>
        </cx:title>
        <cx:tickLabels/>
        <cx:txPr>
          <a:bodyPr spcFirstLastPara="1" vertOverflow="ellipsis" horzOverflow="overflow" wrap="square" lIns="0" tIns="0" rIns="0" bIns="0" anchor="ctr" anchorCtr="1"/>
          <a:lstStyle/>
          <a:p>
            <a:pPr algn="ctr" rtl="0">
              <a:defRPr sz="1600"/>
            </a:pPr>
            <a:endParaRPr lang="nl-NL" sz="1600" b="0" i="0" u="none" strike="noStrike" baseline="0">
              <a:solidFill>
                <a:prstClr val="black">
                  <a:lumMod val="65000"/>
                  <a:lumOff val="35000"/>
                </a:prstClr>
              </a:solidFill>
              <a:latin typeface="Calibri" panose="020F0502020204030204"/>
            </a:endParaRPr>
          </a:p>
        </cx:txPr>
      </cx:axis>
      <cx:axis id="1">
        <cx:valScaling/>
        <cx:title>
          <cx:tx>
            <cx:txData>
              <cx:v/>
            </cx:txData>
          </cx:tx>
          <cx:txPr>
            <a:bodyPr spcFirstLastPara="1" vertOverflow="ellipsis" wrap="square" lIns="0" tIns="0" rIns="0" bIns="0" anchor="ctr" anchorCtr="1"/>
            <a:lstStyle/>
            <a:p>
              <a:pPr algn="ctr">
                <a:defRPr/>
              </a:pPr>
              <a:endParaRPr/>
            </a:p>
          </cx:txPr>
        </cx:title>
        <cx:majorGridlines/>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lvl ptCount="511">
          <cx:pt idx="0">Total score</cx:pt>
          <cx:pt idx="1">Total score</cx:pt>
          <cx:pt idx="2">Total score</cx:pt>
          <cx:pt idx="3">Total score</cx:pt>
          <cx:pt idx="4">Total score</cx:pt>
          <cx:pt idx="5">Total score</cx:pt>
          <cx:pt idx="6">Total score</cx:pt>
          <cx:pt idx="7">Total score</cx:pt>
          <cx:pt idx="8">Total score</cx:pt>
          <cx:pt idx="9">Total score</cx:pt>
          <cx:pt idx="10">Total score</cx:pt>
          <cx:pt idx="11">Total score</cx:pt>
          <cx:pt idx="12">Total score</cx:pt>
          <cx:pt idx="13">Total score</cx:pt>
          <cx:pt idx="14">Total score</cx:pt>
          <cx:pt idx="15">Total score</cx:pt>
          <cx:pt idx="16">Total score</cx:pt>
          <cx:pt idx="17">Total score</cx:pt>
          <cx:pt idx="18">Total score</cx:pt>
          <cx:pt idx="19">Total score</cx:pt>
          <cx:pt idx="20">Total score</cx:pt>
          <cx:pt idx="21">Total score</cx:pt>
          <cx:pt idx="22">Total score</cx:pt>
          <cx:pt idx="23">Total score</cx:pt>
          <cx:pt idx="24">Total score</cx:pt>
          <cx:pt idx="25">Total score</cx:pt>
          <cx:pt idx="26">Total score</cx:pt>
          <cx:pt idx="27">Total score</cx:pt>
          <cx:pt idx="28">Total score</cx:pt>
          <cx:pt idx="29">Total score</cx:pt>
          <cx:pt idx="30">Total score</cx:pt>
          <cx:pt idx="31">Total score</cx:pt>
          <cx:pt idx="32">Total score</cx:pt>
          <cx:pt idx="33">Total score</cx:pt>
          <cx:pt idx="34">Total score</cx:pt>
          <cx:pt idx="35">Total score</cx:pt>
          <cx:pt idx="36">Total score</cx:pt>
          <cx:pt idx="37">Total score</cx:pt>
          <cx:pt idx="38">Total score</cx:pt>
          <cx:pt idx="39">Total score</cx:pt>
          <cx:pt idx="40">Total score</cx:pt>
          <cx:pt idx="41">Total score</cx:pt>
          <cx:pt idx="42">Total score</cx:pt>
          <cx:pt idx="43">Total score</cx:pt>
          <cx:pt idx="44">Total score</cx:pt>
          <cx:pt idx="45">Total score</cx:pt>
          <cx:pt idx="46">Total score</cx:pt>
          <cx:pt idx="47">Total score</cx:pt>
          <cx:pt idx="48">Total score</cx:pt>
          <cx:pt idx="49">Total score</cx:pt>
          <cx:pt idx="50">Total score</cx:pt>
          <cx:pt idx="51">Total score</cx:pt>
          <cx:pt idx="52">Total score</cx:pt>
          <cx:pt idx="53">Total score</cx:pt>
          <cx:pt idx="54">Total score</cx:pt>
          <cx:pt idx="55">Total score</cx:pt>
          <cx:pt idx="56">Total score</cx:pt>
          <cx:pt idx="57">Total score</cx:pt>
          <cx:pt idx="58">Total score</cx:pt>
          <cx:pt idx="59">Total score</cx:pt>
          <cx:pt idx="60">Total score</cx:pt>
          <cx:pt idx="61">Total score</cx:pt>
          <cx:pt idx="62">Total score</cx:pt>
          <cx:pt idx="63">Total score</cx:pt>
          <cx:pt idx="64">Total score</cx:pt>
          <cx:pt idx="65">Total score</cx:pt>
          <cx:pt idx="66">Total score</cx:pt>
          <cx:pt idx="67">Total score</cx:pt>
          <cx:pt idx="68">Total score</cx:pt>
          <cx:pt idx="69">Total score</cx:pt>
          <cx:pt idx="70">Total score</cx:pt>
          <cx:pt idx="71">Total score</cx:pt>
          <cx:pt idx="72">Total score</cx:pt>
          <cx:pt idx="73">Total score</cx:pt>
          <cx:pt idx="74">Total score</cx:pt>
          <cx:pt idx="75">Total score</cx:pt>
          <cx:pt idx="76">Total score</cx:pt>
          <cx:pt idx="77">Total score</cx:pt>
          <cx:pt idx="78">Total score</cx:pt>
          <cx:pt idx="79">Total score</cx:pt>
          <cx:pt idx="80">Total score</cx:pt>
          <cx:pt idx="81">Total score</cx:pt>
          <cx:pt idx="82">Total score</cx:pt>
          <cx:pt idx="83">Total score</cx:pt>
          <cx:pt idx="84">Total score</cx:pt>
          <cx:pt idx="85">Total score</cx:pt>
          <cx:pt idx="86">Total score</cx:pt>
          <cx:pt idx="87">Total score</cx:pt>
          <cx:pt idx="88">Total score</cx:pt>
          <cx:pt idx="89">Total score</cx:pt>
          <cx:pt idx="90">Total score</cx:pt>
          <cx:pt idx="91">Total score</cx:pt>
          <cx:pt idx="92">Total score</cx:pt>
          <cx:pt idx="93">Total score</cx:pt>
          <cx:pt idx="94">Total score</cx:pt>
          <cx:pt idx="95">Total score</cx:pt>
          <cx:pt idx="96">Total score</cx:pt>
          <cx:pt idx="97">Total score</cx:pt>
          <cx:pt idx="98">Total score</cx:pt>
          <cx:pt idx="99">Total score</cx:pt>
          <cx:pt idx="100">Total score</cx:pt>
          <cx:pt idx="101">Total score</cx:pt>
          <cx:pt idx="102">Total score</cx:pt>
          <cx:pt idx="103">Total score</cx:pt>
          <cx:pt idx="104">Total score</cx:pt>
          <cx:pt idx="105">Total score</cx:pt>
          <cx:pt idx="106">Total score</cx:pt>
          <cx:pt idx="107">Total score</cx:pt>
          <cx:pt idx="108">Total score</cx:pt>
          <cx:pt idx="109">Total score</cx:pt>
          <cx:pt idx="110">Total score</cx:pt>
          <cx:pt idx="111">Total score</cx:pt>
          <cx:pt idx="112">Total score</cx:pt>
          <cx:pt idx="113">Total score</cx:pt>
          <cx:pt idx="114">Total score</cx:pt>
          <cx:pt idx="115">Total score</cx:pt>
          <cx:pt idx="116">Total score</cx:pt>
          <cx:pt idx="117">Total score</cx:pt>
          <cx:pt idx="118">Total score</cx:pt>
          <cx:pt idx="119">Total score</cx:pt>
          <cx:pt idx="120">Total score</cx:pt>
          <cx:pt idx="121">Total score</cx:pt>
          <cx:pt idx="122">Total score</cx:pt>
          <cx:pt idx="123">Total score</cx:pt>
          <cx:pt idx="124">Total score</cx:pt>
          <cx:pt idx="125">Total score</cx:pt>
          <cx:pt idx="126">Total score</cx:pt>
          <cx:pt idx="127">Total score</cx:pt>
          <cx:pt idx="128">Total score</cx:pt>
          <cx:pt idx="129">Total score</cx:pt>
          <cx:pt idx="130">Total score</cx:pt>
          <cx:pt idx="131">Total score</cx:pt>
          <cx:pt idx="132">Total score</cx:pt>
          <cx:pt idx="133">Total score</cx:pt>
          <cx:pt idx="134">Total score</cx:pt>
          <cx:pt idx="135">Total score</cx:pt>
          <cx:pt idx="136">Total score</cx:pt>
          <cx:pt idx="137">Total score</cx:pt>
          <cx:pt idx="138">Total score</cx:pt>
          <cx:pt idx="139">Total score</cx:pt>
          <cx:pt idx="140">Total score</cx:pt>
          <cx:pt idx="141">Total score</cx:pt>
          <cx:pt idx="142">Total score</cx:pt>
          <cx:pt idx="143">Total score</cx:pt>
          <cx:pt idx="144">Total score</cx:pt>
          <cx:pt idx="145">Total score</cx:pt>
          <cx:pt idx="146">Total score</cx:pt>
          <cx:pt idx="147">Total score</cx:pt>
          <cx:pt idx="148">Total score</cx:pt>
          <cx:pt idx="149">Total score</cx:pt>
          <cx:pt idx="150">Total score</cx:pt>
          <cx:pt idx="151">Total score</cx:pt>
          <cx:pt idx="152">Total score</cx:pt>
          <cx:pt idx="153">Total score</cx:pt>
          <cx:pt idx="154">Total score</cx:pt>
          <cx:pt idx="155">Total score</cx:pt>
          <cx:pt idx="156">Total score</cx:pt>
          <cx:pt idx="157">Total score</cx:pt>
          <cx:pt idx="158">Total score</cx:pt>
          <cx:pt idx="159">Total score</cx:pt>
          <cx:pt idx="160">Total score</cx:pt>
          <cx:pt idx="161">Total score</cx:pt>
          <cx:pt idx="162">Total score</cx:pt>
          <cx:pt idx="163">Total score</cx:pt>
          <cx:pt idx="164">Total score</cx:pt>
          <cx:pt idx="165">Total score</cx:pt>
          <cx:pt idx="166">Total score</cx:pt>
          <cx:pt idx="167">Total score</cx:pt>
          <cx:pt idx="168">Total score</cx:pt>
          <cx:pt idx="169">Total score</cx:pt>
          <cx:pt idx="170">Total score</cx:pt>
          <cx:pt idx="171">Total score</cx:pt>
          <cx:pt idx="172">Total score</cx:pt>
          <cx:pt idx="173">Total score</cx:pt>
          <cx:pt idx="174">Total score</cx:pt>
          <cx:pt idx="175">Total score</cx:pt>
          <cx:pt idx="176">Total score</cx:pt>
          <cx:pt idx="177">Total score</cx:pt>
          <cx:pt idx="178">Total score</cx:pt>
          <cx:pt idx="179">Total score</cx:pt>
          <cx:pt idx="180">Total score</cx:pt>
          <cx:pt idx="181">Total score</cx:pt>
          <cx:pt idx="182">Total score</cx:pt>
          <cx:pt idx="183">Total score</cx:pt>
          <cx:pt idx="184">Total score</cx:pt>
          <cx:pt idx="185">Total score</cx:pt>
          <cx:pt idx="186">Total score</cx:pt>
          <cx:pt idx="187">Total score</cx:pt>
          <cx:pt idx="188">Total score</cx:pt>
          <cx:pt idx="189">Total score</cx:pt>
          <cx:pt idx="190">Total score</cx:pt>
          <cx:pt idx="191">Total score</cx:pt>
          <cx:pt idx="192">Total score</cx:pt>
          <cx:pt idx="193">Total score</cx:pt>
          <cx:pt idx="194">Total score</cx:pt>
          <cx:pt idx="195">Total score</cx:pt>
          <cx:pt idx="196">Total score</cx:pt>
          <cx:pt idx="197">Total score</cx:pt>
          <cx:pt idx="198">Total score</cx:pt>
          <cx:pt idx="199">Total score</cx:pt>
          <cx:pt idx="200">Total score</cx:pt>
          <cx:pt idx="201">Total score</cx:pt>
          <cx:pt idx="202">Total score</cx:pt>
          <cx:pt idx="203">Total score</cx:pt>
          <cx:pt idx="204">Total score</cx:pt>
          <cx:pt idx="205">Total score</cx:pt>
          <cx:pt idx="206">Total score</cx:pt>
          <cx:pt idx="207">Total score</cx:pt>
          <cx:pt idx="208">Total score</cx:pt>
          <cx:pt idx="209">Total score</cx:pt>
          <cx:pt idx="210">Total score</cx:pt>
          <cx:pt idx="211">Total score</cx:pt>
          <cx:pt idx="212">Total score</cx:pt>
          <cx:pt idx="213">Total score</cx:pt>
          <cx:pt idx="214">Total score</cx:pt>
          <cx:pt idx="215">Total score</cx:pt>
          <cx:pt idx="216">Total score</cx:pt>
          <cx:pt idx="217">Total score</cx:pt>
          <cx:pt idx="218">Total score</cx:pt>
          <cx:pt idx="219">Total score</cx:pt>
          <cx:pt idx="220">Total score</cx:pt>
          <cx:pt idx="221">Total score</cx:pt>
          <cx:pt idx="222">Total score</cx:pt>
          <cx:pt idx="223">Total score</cx:pt>
          <cx:pt idx="224">Total score</cx:pt>
          <cx:pt idx="225">Total score</cx:pt>
          <cx:pt idx="226">Total score</cx:pt>
          <cx:pt idx="227">Total score</cx:pt>
          <cx:pt idx="228">Total score</cx:pt>
          <cx:pt idx="229">Total score</cx:pt>
          <cx:pt idx="230">Total score</cx:pt>
          <cx:pt idx="231">Total score</cx:pt>
          <cx:pt idx="232">Total score</cx:pt>
          <cx:pt idx="233">Total score</cx:pt>
          <cx:pt idx="234">Total score</cx:pt>
          <cx:pt idx="235">Total score</cx:pt>
          <cx:pt idx="236">Total score</cx:pt>
          <cx:pt idx="237">Total score</cx:pt>
          <cx:pt idx="238">Total score</cx:pt>
          <cx:pt idx="239">Total score</cx:pt>
          <cx:pt idx="240">Total score</cx:pt>
          <cx:pt idx="241">Total score</cx:pt>
          <cx:pt idx="242">Total score</cx:pt>
          <cx:pt idx="243">Total score</cx:pt>
          <cx:pt idx="244">Total score</cx:pt>
          <cx:pt idx="245">Total score</cx:pt>
          <cx:pt idx="246">Total score</cx:pt>
          <cx:pt idx="247">Total score</cx:pt>
          <cx:pt idx="248">Total score</cx:pt>
          <cx:pt idx="249">Total score</cx:pt>
          <cx:pt idx="250">Total score</cx:pt>
          <cx:pt idx="251">Total score</cx:pt>
          <cx:pt idx="252">Total score</cx:pt>
          <cx:pt idx="253">Total score</cx:pt>
          <cx:pt idx="254">Total score</cx:pt>
          <cx:pt idx="255">Total score</cx:pt>
          <cx:pt idx="256">Total score</cx:pt>
          <cx:pt idx="257">Total score</cx:pt>
          <cx:pt idx="258">Total score</cx:pt>
          <cx:pt idx="259">Total score</cx:pt>
          <cx:pt idx="260">Total score</cx:pt>
          <cx:pt idx="261">Total score</cx:pt>
          <cx:pt idx="262">Total score</cx:pt>
          <cx:pt idx="263">Total score</cx:pt>
          <cx:pt idx="264">Total score</cx:pt>
          <cx:pt idx="265">Total score</cx:pt>
          <cx:pt idx="266">Total score</cx:pt>
          <cx:pt idx="267">Total score</cx:pt>
          <cx:pt idx="268">Total score</cx:pt>
          <cx:pt idx="269">Total score</cx:pt>
          <cx:pt idx="270">Total score</cx:pt>
          <cx:pt idx="271">Total score</cx:pt>
          <cx:pt idx="272">Total score</cx:pt>
          <cx:pt idx="273">Total score</cx:pt>
          <cx:pt idx="274">Total score</cx:pt>
          <cx:pt idx="275">Total score</cx:pt>
          <cx:pt idx="276">Total score</cx:pt>
          <cx:pt idx="277">Total score</cx:pt>
          <cx:pt idx="278">Total score</cx:pt>
          <cx:pt idx="279">Total score</cx:pt>
          <cx:pt idx="280">Total score</cx:pt>
          <cx:pt idx="281">Total score</cx:pt>
          <cx:pt idx="282">Total score</cx:pt>
          <cx:pt idx="283">Total score</cx:pt>
          <cx:pt idx="284">Total score</cx:pt>
          <cx:pt idx="285">Total score</cx:pt>
          <cx:pt idx="286">Total score</cx:pt>
          <cx:pt idx="287">Total score</cx:pt>
          <cx:pt idx="288">Total score</cx:pt>
          <cx:pt idx="289">Total score</cx:pt>
          <cx:pt idx="290">Total score</cx:pt>
          <cx:pt idx="291">Total score</cx:pt>
          <cx:pt idx="292">Total score</cx:pt>
          <cx:pt idx="293">Total score</cx:pt>
          <cx:pt idx="294">Total score</cx:pt>
          <cx:pt idx="295">Total score</cx:pt>
          <cx:pt idx="296">Total score</cx:pt>
          <cx:pt idx="297">Total score</cx:pt>
          <cx:pt idx="298">Total score</cx:pt>
          <cx:pt idx="299">Total score</cx:pt>
          <cx:pt idx="300">Total score</cx:pt>
          <cx:pt idx="301">Total score</cx:pt>
          <cx:pt idx="302">Total score</cx:pt>
          <cx:pt idx="303">Total score</cx:pt>
          <cx:pt idx="304">Total score</cx:pt>
          <cx:pt idx="305">Total score</cx:pt>
          <cx:pt idx="306">Total score</cx:pt>
          <cx:pt idx="307">Total score</cx:pt>
          <cx:pt idx="308">Total score</cx:pt>
          <cx:pt idx="309">Total score</cx:pt>
          <cx:pt idx="310">Total score</cx:pt>
          <cx:pt idx="311">Total score</cx:pt>
          <cx:pt idx="312">Total score</cx:pt>
          <cx:pt idx="313">Total score</cx:pt>
          <cx:pt idx="314">Total score</cx:pt>
          <cx:pt idx="315">Total score</cx:pt>
          <cx:pt idx="316">Total score</cx:pt>
          <cx:pt idx="317">Total score</cx:pt>
          <cx:pt idx="318">Total score</cx:pt>
          <cx:pt idx="319">Total score</cx:pt>
          <cx:pt idx="320">Total score</cx:pt>
          <cx:pt idx="321">Total score</cx:pt>
          <cx:pt idx="322">Total score</cx:pt>
          <cx:pt idx="323">Total score</cx:pt>
          <cx:pt idx="324">Total score</cx:pt>
          <cx:pt idx="325">Total score</cx:pt>
          <cx:pt idx="326">Total score</cx:pt>
          <cx:pt idx="327">Total score</cx:pt>
          <cx:pt idx="328">Total score</cx:pt>
          <cx:pt idx="329">Total score</cx:pt>
          <cx:pt idx="330">Total score</cx:pt>
          <cx:pt idx="331">Total score</cx:pt>
          <cx:pt idx="332">Total score</cx:pt>
          <cx:pt idx="333">Total score</cx:pt>
          <cx:pt idx="334">Total score</cx:pt>
          <cx:pt idx="335">Total score</cx:pt>
          <cx:pt idx="336">Total score</cx:pt>
          <cx:pt idx="337">Total score</cx:pt>
          <cx:pt idx="338">Total score</cx:pt>
          <cx:pt idx="339">Total score</cx:pt>
          <cx:pt idx="340">Total score</cx:pt>
          <cx:pt idx="341">Total score</cx:pt>
          <cx:pt idx="342">Total score</cx:pt>
          <cx:pt idx="343">Total score</cx:pt>
          <cx:pt idx="344">Total score</cx:pt>
          <cx:pt idx="345">Total score</cx:pt>
          <cx:pt idx="346">Total score</cx:pt>
          <cx:pt idx="347">Total score</cx:pt>
          <cx:pt idx="348">Total score</cx:pt>
          <cx:pt idx="349">Total score</cx:pt>
          <cx:pt idx="350">Total score</cx:pt>
          <cx:pt idx="351">Total score</cx:pt>
          <cx:pt idx="352">Total score</cx:pt>
          <cx:pt idx="353">Total score</cx:pt>
          <cx:pt idx="354">Total score</cx:pt>
          <cx:pt idx="355">Total score</cx:pt>
          <cx:pt idx="356">Total score</cx:pt>
          <cx:pt idx="357">Total score</cx:pt>
          <cx:pt idx="358">Total score</cx:pt>
          <cx:pt idx="359">Total score</cx:pt>
          <cx:pt idx="360">Total score</cx:pt>
          <cx:pt idx="361">Total score</cx:pt>
          <cx:pt idx="362">Total score</cx:pt>
          <cx:pt idx="363">Total score</cx:pt>
          <cx:pt idx="364">Total score</cx:pt>
          <cx:pt idx="365">Total score</cx:pt>
          <cx:pt idx="366">Total score</cx:pt>
          <cx:pt idx="367">Total score</cx:pt>
          <cx:pt idx="368">Total score</cx:pt>
          <cx:pt idx="369">Total score</cx:pt>
          <cx:pt idx="370">Total score</cx:pt>
          <cx:pt idx="371">Total score</cx:pt>
          <cx:pt idx="372">Total score</cx:pt>
          <cx:pt idx="373">Total score</cx:pt>
          <cx:pt idx="374">Total score</cx:pt>
          <cx:pt idx="375">Total score</cx:pt>
          <cx:pt idx="376">Total score</cx:pt>
          <cx:pt idx="377">Total score</cx:pt>
          <cx:pt idx="378">Total score</cx:pt>
          <cx:pt idx="379">Total score</cx:pt>
          <cx:pt idx="380">Total score</cx:pt>
          <cx:pt idx="381">Total score</cx:pt>
          <cx:pt idx="382">Total score</cx:pt>
          <cx:pt idx="383">Total score</cx:pt>
          <cx:pt idx="384">Total score</cx:pt>
          <cx:pt idx="385">Total score</cx:pt>
          <cx:pt idx="386">Total score</cx:pt>
          <cx:pt idx="387">Total score</cx:pt>
          <cx:pt idx="388">Total score</cx:pt>
          <cx:pt idx="389">Total score</cx:pt>
          <cx:pt idx="390">Total score</cx:pt>
          <cx:pt idx="391">Total score</cx:pt>
          <cx:pt idx="392">Total score</cx:pt>
          <cx:pt idx="393">Total score</cx:pt>
          <cx:pt idx="394">Total score</cx:pt>
          <cx:pt idx="395">Total score</cx:pt>
          <cx:pt idx="396">Total score</cx:pt>
          <cx:pt idx="397">Total score</cx:pt>
          <cx:pt idx="398">Total score</cx:pt>
          <cx:pt idx="399">Total score</cx:pt>
          <cx:pt idx="400">Total score</cx:pt>
          <cx:pt idx="401">Total score</cx:pt>
          <cx:pt idx="402">Total score</cx:pt>
          <cx:pt idx="403">Total score</cx:pt>
          <cx:pt idx="404">Total score</cx:pt>
          <cx:pt idx="405">Total score</cx:pt>
          <cx:pt idx="406">Total score</cx:pt>
          <cx:pt idx="407">Total score</cx:pt>
          <cx:pt idx="408">Total score</cx:pt>
          <cx:pt idx="409">Total score</cx:pt>
          <cx:pt idx="410">Total score</cx:pt>
          <cx:pt idx="411">Total score</cx:pt>
          <cx:pt idx="412">Total score</cx:pt>
          <cx:pt idx="413">Total score</cx:pt>
          <cx:pt idx="414">Total score</cx:pt>
          <cx:pt idx="415">Total score</cx:pt>
          <cx:pt idx="416">Total score</cx:pt>
          <cx:pt idx="417">Total score</cx:pt>
          <cx:pt idx="418">Total score</cx:pt>
          <cx:pt idx="419">Total score</cx:pt>
          <cx:pt idx="420">Total score</cx:pt>
          <cx:pt idx="421">Total score</cx:pt>
          <cx:pt idx="422">Total score</cx:pt>
          <cx:pt idx="423">Total score</cx:pt>
          <cx:pt idx="424">Total score</cx:pt>
          <cx:pt idx="425">Total score</cx:pt>
          <cx:pt idx="426">Total score</cx:pt>
          <cx:pt idx="427">Total score</cx:pt>
          <cx:pt idx="428">Total score</cx:pt>
          <cx:pt idx="429">Total score</cx:pt>
          <cx:pt idx="430">Total score</cx:pt>
          <cx:pt idx="431">Total score</cx:pt>
          <cx:pt idx="432">Total score</cx:pt>
          <cx:pt idx="433">Total score</cx:pt>
          <cx:pt idx="434">Total score</cx:pt>
          <cx:pt idx="435">Total score</cx:pt>
          <cx:pt idx="436">Total score</cx:pt>
          <cx:pt idx="437">Total score</cx:pt>
          <cx:pt idx="438">Total score</cx:pt>
          <cx:pt idx="439">Total score</cx:pt>
          <cx:pt idx="440">Total score</cx:pt>
          <cx:pt idx="441">Total score</cx:pt>
          <cx:pt idx="442">Total score</cx:pt>
          <cx:pt idx="443">Total score</cx:pt>
          <cx:pt idx="444">Total score</cx:pt>
          <cx:pt idx="445">Total score</cx:pt>
          <cx:pt idx="446">Total score</cx:pt>
          <cx:pt idx="447">Total score</cx:pt>
          <cx:pt idx="448">Total score</cx:pt>
          <cx:pt idx="449">Total score</cx:pt>
          <cx:pt idx="450">Total score</cx:pt>
          <cx:pt idx="451">Total score</cx:pt>
          <cx:pt idx="452">Total score</cx:pt>
          <cx:pt idx="453">Total score</cx:pt>
          <cx:pt idx="454">Total score</cx:pt>
          <cx:pt idx="455">Total score</cx:pt>
          <cx:pt idx="456">Total score</cx:pt>
          <cx:pt idx="457">Total score</cx:pt>
          <cx:pt idx="458">Total score</cx:pt>
          <cx:pt idx="459">Total score</cx:pt>
          <cx:pt idx="460">Total score</cx:pt>
          <cx:pt idx="461">Total score</cx:pt>
          <cx:pt idx="462">Total score</cx:pt>
          <cx:pt idx="463">Total score</cx:pt>
          <cx:pt idx="464">Total score</cx:pt>
          <cx:pt idx="465">Total score</cx:pt>
          <cx:pt idx="466">Total score</cx:pt>
          <cx:pt idx="467">Total score</cx:pt>
          <cx:pt idx="468">Total score</cx:pt>
          <cx:pt idx="469">Total score</cx:pt>
          <cx:pt idx="470">Total score</cx:pt>
          <cx:pt idx="471">Total score</cx:pt>
          <cx:pt idx="472">Total score</cx:pt>
          <cx:pt idx="473">Total score</cx:pt>
          <cx:pt idx="474">Total score</cx:pt>
          <cx:pt idx="475">Total score</cx:pt>
          <cx:pt idx="476">Total score</cx:pt>
          <cx:pt idx="477">Total score</cx:pt>
          <cx:pt idx="478">Total score</cx:pt>
          <cx:pt idx="479">Total score</cx:pt>
          <cx:pt idx="480">Total score</cx:pt>
          <cx:pt idx="481">Total score</cx:pt>
          <cx:pt idx="482">Total score</cx:pt>
          <cx:pt idx="483">Total score</cx:pt>
          <cx:pt idx="484">Total score</cx:pt>
          <cx:pt idx="485">Total score</cx:pt>
          <cx:pt idx="486">Total score</cx:pt>
          <cx:pt idx="487">Total score</cx:pt>
          <cx:pt idx="488">Total score</cx:pt>
          <cx:pt idx="489">Total score</cx:pt>
          <cx:pt idx="490">Total score</cx:pt>
          <cx:pt idx="491">Total score</cx:pt>
          <cx:pt idx="492">Total score</cx:pt>
          <cx:pt idx="493">Total score</cx:pt>
          <cx:pt idx="494">Total score</cx:pt>
          <cx:pt idx="495">Total score</cx:pt>
          <cx:pt idx="496">Total score</cx:pt>
          <cx:pt idx="497">Total score</cx:pt>
          <cx:pt idx="498">Total score</cx:pt>
          <cx:pt idx="499">Total score</cx:pt>
          <cx:pt idx="500">Total score</cx:pt>
          <cx:pt idx="501">Total score</cx:pt>
          <cx:pt idx="502">Total score</cx:pt>
          <cx:pt idx="503">Total score</cx:pt>
          <cx:pt idx="504">Total score</cx:pt>
          <cx:pt idx="505">Total score</cx:pt>
          <cx:pt idx="506">Total score</cx:pt>
          <cx:pt idx="507">Total score</cx:pt>
          <cx:pt idx="508">Total score</cx:pt>
          <cx:pt idx="509">Total score</cx:pt>
          <cx:pt idx="510">Total score</cx:pt>
        </cx:lvl>
      </cx:strDim>
      <cx:numDim type="val">
        <cx:lvl ptCount="511" formatCode="General">
          <cx:pt idx="0">45.833333333333329</cx:pt>
          <cx:pt idx="1">45.833333333333329</cx:pt>
          <cx:pt idx="2">50</cx:pt>
          <cx:pt idx="3">52.083333333333343</cx:pt>
          <cx:pt idx="4">52.083333333333343</cx:pt>
          <cx:pt idx="5">53.125</cx:pt>
          <cx:pt idx="6">53.125</cx:pt>
          <cx:pt idx="7">54.166666666666657</cx:pt>
          <cx:pt idx="8">55.208333333333343</cx:pt>
          <cx:pt idx="9">56.25</cx:pt>
          <cx:pt idx="10">56.25</cx:pt>
          <cx:pt idx="11">56.25</cx:pt>
          <cx:pt idx="12">57.291666666666657</cx:pt>
          <cx:pt idx="13">57.291666666666657</cx:pt>
          <cx:pt idx="14">57.291666666666657</cx:pt>
          <cx:pt idx="15">58.333333333333343</cx:pt>
          <cx:pt idx="16">58.333333333333343</cx:pt>
          <cx:pt idx="17">58.333333333333343</cx:pt>
          <cx:pt idx="18">59.375</cx:pt>
          <cx:pt idx="19">59.375</cx:pt>
          <cx:pt idx="20">59.375</cx:pt>
          <cx:pt idx="21">59.375</cx:pt>
          <cx:pt idx="22">60.416666666666657</cx:pt>
          <cx:pt idx="23">60.416666666666657</cx:pt>
          <cx:pt idx="24">60.416666666666657</cx:pt>
          <cx:pt idx="25">60.416666666666657</cx:pt>
          <cx:pt idx="26">61.458333333333343</cx:pt>
          <cx:pt idx="27">61.458333333333343</cx:pt>
          <cx:pt idx="28">61.458333333333343</cx:pt>
          <cx:pt idx="29">61.458333333333343</cx:pt>
          <cx:pt idx="30">61.458333333333343</cx:pt>
          <cx:pt idx="31">61.458333333333343</cx:pt>
          <cx:pt idx="32">61.458333333333343</cx:pt>
          <cx:pt idx="33">61.458333333333343</cx:pt>
          <cx:pt idx="34">62.5</cx:pt>
          <cx:pt idx="35">62.5</cx:pt>
          <cx:pt idx="36">62.5</cx:pt>
          <cx:pt idx="37">62.5</cx:pt>
          <cx:pt idx="38">62.5</cx:pt>
          <cx:pt idx="39">62.5</cx:pt>
          <cx:pt idx="40">62.5</cx:pt>
          <cx:pt idx="41">62.5</cx:pt>
          <cx:pt idx="42">62.5</cx:pt>
          <cx:pt idx="43">63.541666666666657</cx:pt>
          <cx:pt idx="44">63.541666666666657</cx:pt>
          <cx:pt idx="45">63.541666666666657</cx:pt>
          <cx:pt idx="46">63.541666666666657</cx:pt>
          <cx:pt idx="47">64.583333333333343</cx:pt>
          <cx:pt idx="48">64.583333333333343</cx:pt>
          <cx:pt idx="49">64.583333333333343</cx:pt>
          <cx:pt idx="50">64.583333333333343</cx:pt>
          <cx:pt idx="51">64.583333333333343</cx:pt>
          <cx:pt idx="52">64.583333333333343</cx:pt>
          <cx:pt idx="53">64.583333333333343</cx:pt>
          <cx:pt idx="54">64.583333333333343</cx:pt>
          <cx:pt idx="55">64.583333333333343</cx:pt>
          <cx:pt idx="56">64.583333333333343</cx:pt>
          <cx:pt idx="57">65.625</cx:pt>
          <cx:pt idx="58">65.625</cx:pt>
          <cx:pt idx="59">65.625</cx:pt>
          <cx:pt idx="60">65.625</cx:pt>
          <cx:pt idx="61">66.666666666666657</cx:pt>
          <cx:pt idx="62">66.666666666666657</cx:pt>
          <cx:pt idx="63">66.666666666666657</cx:pt>
          <cx:pt idx="64">66.666666666666657</cx:pt>
          <cx:pt idx="65">66.666666666666657</cx:pt>
          <cx:pt idx="66">66.666666666666657</cx:pt>
          <cx:pt idx="67">66.666666666666657</cx:pt>
          <cx:pt idx="68">66.666666666666657</cx:pt>
          <cx:pt idx="69">66.666666666666657</cx:pt>
          <cx:pt idx="70">66.666666666666657</cx:pt>
          <cx:pt idx="71">66.666666666666657</cx:pt>
          <cx:pt idx="72">66.666666666666657</cx:pt>
          <cx:pt idx="73">66.666666666666657</cx:pt>
          <cx:pt idx="74">66.666666666666657</cx:pt>
          <cx:pt idx="75">66.666666666666657</cx:pt>
          <cx:pt idx="76">66.666666666666657</cx:pt>
          <cx:pt idx="77">66.666666666666657</cx:pt>
          <cx:pt idx="78">67.708333333333343</cx:pt>
          <cx:pt idx="79">67.708333333333343</cx:pt>
          <cx:pt idx="80">67.708333333333343</cx:pt>
          <cx:pt idx="81">67.708333333333343</cx:pt>
          <cx:pt idx="82">67.708333333333343</cx:pt>
          <cx:pt idx="83">67.708333333333343</cx:pt>
          <cx:pt idx="84">67.708333333333343</cx:pt>
          <cx:pt idx="85">67.708333333333343</cx:pt>
          <cx:pt idx="86">67.708333333333343</cx:pt>
          <cx:pt idx="87">67.708333333333343</cx:pt>
          <cx:pt idx="88">68.75</cx:pt>
          <cx:pt idx="89">68.75</cx:pt>
          <cx:pt idx="90">68.75</cx:pt>
          <cx:pt idx="91">68.75</cx:pt>
          <cx:pt idx="92">68.75</cx:pt>
          <cx:pt idx="93">68.75</cx:pt>
          <cx:pt idx="94">68.75</cx:pt>
          <cx:pt idx="95">68.75</cx:pt>
          <cx:pt idx="96">68.75</cx:pt>
          <cx:pt idx="97">68.75</cx:pt>
          <cx:pt idx="98">68.75</cx:pt>
          <cx:pt idx="99">68.75</cx:pt>
          <cx:pt idx="100">68.75</cx:pt>
          <cx:pt idx="101">68.75</cx:pt>
          <cx:pt idx="102">69.791666666666657</cx:pt>
          <cx:pt idx="103">69.791666666666657</cx:pt>
          <cx:pt idx="104">69.791666666666657</cx:pt>
          <cx:pt idx="105">69.791666666666657</cx:pt>
          <cx:pt idx="106">69.791666666666657</cx:pt>
          <cx:pt idx="107">69.791666666666657</cx:pt>
          <cx:pt idx="108">69.791666666666657</cx:pt>
          <cx:pt idx="109">69.791666666666657</cx:pt>
          <cx:pt idx="110">69.791666666666657</cx:pt>
          <cx:pt idx="111">69.791666666666657</cx:pt>
          <cx:pt idx="112">69.791666666666657</cx:pt>
          <cx:pt idx="113">69.791666666666657</cx:pt>
          <cx:pt idx="114">69.791666666666657</cx:pt>
          <cx:pt idx="115">69.791666666666657</cx:pt>
          <cx:pt idx="116">69.791666666666657</cx:pt>
          <cx:pt idx="117">69.791666666666657</cx:pt>
          <cx:pt idx="118">69.791666666666657</cx:pt>
          <cx:pt idx="119">69.791666666666657</cx:pt>
          <cx:pt idx="120">70.833333333333343</cx:pt>
          <cx:pt idx="121">70.833333333333343</cx:pt>
          <cx:pt idx="122">70.833333333333343</cx:pt>
          <cx:pt idx="123">70.833333333333343</cx:pt>
          <cx:pt idx="124">70.833333333333343</cx:pt>
          <cx:pt idx="125">70.833333333333343</cx:pt>
          <cx:pt idx="126">70.833333333333343</cx:pt>
          <cx:pt idx="127">70.833333333333343</cx:pt>
          <cx:pt idx="128">70.833333333333343</cx:pt>
          <cx:pt idx="129">70.833333333333343</cx:pt>
          <cx:pt idx="130">70.833333333333343</cx:pt>
          <cx:pt idx="131">70.833333333333343</cx:pt>
          <cx:pt idx="132">70.833333333333343</cx:pt>
          <cx:pt idx="133">70.833333333333343</cx:pt>
          <cx:pt idx="134">71.875</cx:pt>
          <cx:pt idx="135">71.875</cx:pt>
          <cx:pt idx="136">71.875</cx:pt>
          <cx:pt idx="137">71.875</cx:pt>
          <cx:pt idx="138">71.875</cx:pt>
          <cx:pt idx="139">71.875</cx:pt>
          <cx:pt idx="140">71.875</cx:pt>
          <cx:pt idx="141">71.875</cx:pt>
          <cx:pt idx="142">71.875</cx:pt>
          <cx:pt idx="143">71.875</cx:pt>
          <cx:pt idx="144">71.875</cx:pt>
          <cx:pt idx="145">71.875</cx:pt>
          <cx:pt idx="146">71.875</cx:pt>
          <cx:pt idx="147">71.875</cx:pt>
          <cx:pt idx="148">71.875</cx:pt>
          <cx:pt idx="149">71.875</cx:pt>
          <cx:pt idx="150">71.875</cx:pt>
          <cx:pt idx="151">71.875</cx:pt>
          <cx:pt idx="152">71.875</cx:pt>
          <cx:pt idx="153">71.875</cx:pt>
          <cx:pt idx="154">71.875</cx:pt>
          <cx:pt idx="155">72.916666666666657</cx:pt>
          <cx:pt idx="156">72.916666666666657</cx:pt>
          <cx:pt idx="157">72.916666666666657</cx:pt>
          <cx:pt idx="158">72.916666666666657</cx:pt>
          <cx:pt idx="159">72.916666666666657</cx:pt>
          <cx:pt idx="160">72.916666666666657</cx:pt>
          <cx:pt idx="161">72.916666666666657</cx:pt>
          <cx:pt idx="162">72.916666666666657</cx:pt>
          <cx:pt idx="163">72.916666666666657</cx:pt>
          <cx:pt idx="164">72.916666666666657</cx:pt>
          <cx:pt idx="165">72.916666666666657</cx:pt>
          <cx:pt idx="166">72.916666666666657</cx:pt>
          <cx:pt idx="167">72.916666666666657</cx:pt>
          <cx:pt idx="168">72.916666666666657</cx:pt>
          <cx:pt idx="169">72.916666666666657</cx:pt>
          <cx:pt idx="170">72.916666666666657</cx:pt>
          <cx:pt idx="171">72.916666666666657</cx:pt>
          <cx:pt idx="172">72.916666666666657</cx:pt>
          <cx:pt idx="173">72.916666666666657</cx:pt>
          <cx:pt idx="174">72.916666666666657</cx:pt>
          <cx:pt idx="175">72.916666666666657</cx:pt>
          <cx:pt idx="176">72.916666666666657</cx:pt>
          <cx:pt idx="177">72.916666666666657</cx:pt>
          <cx:pt idx="178">72.916666666666657</cx:pt>
          <cx:pt idx="179">72.916666666666657</cx:pt>
          <cx:pt idx="180">72.916666666666657</cx:pt>
          <cx:pt idx="181">72.916666666666657</cx:pt>
          <cx:pt idx="182">73.958333333333343</cx:pt>
          <cx:pt idx="183">73.958333333333343</cx:pt>
          <cx:pt idx="184">73.958333333333343</cx:pt>
          <cx:pt idx="185">73.958333333333343</cx:pt>
          <cx:pt idx="186">73.958333333333343</cx:pt>
          <cx:pt idx="187">73.958333333333343</cx:pt>
          <cx:pt idx="188">73.958333333333343</cx:pt>
          <cx:pt idx="189">73.958333333333343</cx:pt>
          <cx:pt idx="190">73.958333333333343</cx:pt>
          <cx:pt idx="191">73.958333333333343</cx:pt>
          <cx:pt idx="192">73.958333333333343</cx:pt>
          <cx:pt idx="193">73.958333333333343</cx:pt>
          <cx:pt idx="194">73.958333333333343</cx:pt>
          <cx:pt idx="195">75</cx:pt>
          <cx:pt idx="196">75</cx:pt>
          <cx:pt idx="197">75</cx:pt>
          <cx:pt idx="198">75</cx:pt>
          <cx:pt idx="199">75</cx:pt>
          <cx:pt idx="200">75</cx:pt>
          <cx:pt idx="201">75</cx:pt>
          <cx:pt idx="202">75</cx:pt>
          <cx:pt idx="203">75</cx:pt>
          <cx:pt idx="204">75</cx:pt>
          <cx:pt idx="205">75</cx:pt>
          <cx:pt idx="206">76.041666666666657</cx:pt>
          <cx:pt idx="207">76.041666666666657</cx:pt>
          <cx:pt idx="208">76.041666666666657</cx:pt>
          <cx:pt idx="209">76.041666666666657</cx:pt>
          <cx:pt idx="210">76.041666666666657</cx:pt>
          <cx:pt idx="211">76.041666666666657</cx:pt>
          <cx:pt idx="212">76.041666666666657</cx:pt>
          <cx:pt idx="213">76.041666666666657</cx:pt>
          <cx:pt idx="214">76.041666666666657</cx:pt>
          <cx:pt idx="215">76.041666666666657</cx:pt>
          <cx:pt idx="216">76.041666666666657</cx:pt>
          <cx:pt idx="217">76.041666666666657</cx:pt>
          <cx:pt idx="218">76.041666666666657</cx:pt>
          <cx:pt idx="219">76.041666666666657</cx:pt>
          <cx:pt idx="220">76.041666666666657</cx:pt>
          <cx:pt idx="221">76.041666666666657</cx:pt>
          <cx:pt idx="222">76.041666666666657</cx:pt>
          <cx:pt idx="223">76.041666666666657</cx:pt>
          <cx:pt idx="224">76.041666666666657</cx:pt>
          <cx:pt idx="225">76.041666666666657</cx:pt>
          <cx:pt idx="226">76.041666666666657</cx:pt>
          <cx:pt idx="227">76.041666666666657</cx:pt>
          <cx:pt idx="228">76.041666666666657</cx:pt>
          <cx:pt idx="229">76.041666666666657</cx:pt>
          <cx:pt idx="230">76.041666666666657</cx:pt>
          <cx:pt idx="231">76.041666666666657</cx:pt>
          <cx:pt idx="232">76.041666666666657</cx:pt>
          <cx:pt idx="233">76.041666666666657</cx:pt>
          <cx:pt idx="234">76.041666666666657</cx:pt>
          <cx:pt idx="235">76.041666666666657</cx:pt>
          <cx:pt idx="236">76.041666666666657</cx:pt>
          <cx:pt idx="237">77.083333333333343</cx:pt>
          <cx:pt idx="238">77.083333333333343</cx:pt>
          <cx:pt idx="239">77.083333333333343</cx:pt>
          <cx:pt idx="240">77.083333333333343</cx:pt>
          <cx:pt idx="241">77.083333333333343</cx:pt>
          <cx:pt idx="242">77.083333333333343</cx:pt>
          <cx:pt idx="243">77.083333333333343</cx:pt>
          <cx:pt idx="244">77.083333333333343</cx:pt>
          <cx:pt idx="245">77.083333333333343</cx:pt>
          <cx:pt idx="246">77.083333333333343</cx:pt>
          <cx:pt idx="247">77.083333333333343</cx:pt>
          <cx:pt idx="248">77.083333333333343</cx:pt>
          <cx:pt idx="249">77.083333333333343</cx:pt>
          <cx:pt idx="250">77.083333333333343</cx:pt>
          <cx:pt idx="251">77.083333333333343</cx:pt>
          <cx:pt idx="252">77.083333333333343</cx:pt>
          <cx:pt idx="253">77.083333333333343</cx:pt>
          <cx:pt idx="254">77.083333333333343</cx:pt>
          <cx:pt idx="255">77.083333333333343</cx:pt>
          <cx:pt idx="256">77.083333333333343</cx:pt>
          <cx:pt idx="257">77.083333333333343</cx:pt>
          <cx:pt idx="258">77.083333333333343</cx:pt>
          <cx:pt idx="259">77.083333333333343</cx:pt>
          <cx:pt idx="260">77.083333333333343</cx:pt>
          <cx:pt idx="261">77.083333333333343</cx:pt>
          <cx:pt idx="262">77.083333333333343</cx:pt>
          <cx:pt idx="263">77.083333333333343</cx:pt>
          <cx:pt idx="264">77.083333333333343</cx:pt>
          <cx:pt idx="265">77.083333333333343</cx:pt>
          <cx:pt idx="266">77.083333333333343</cx:pt>
          <cx:pt idx="267">77.083333333333343</cx:pt>
          <cx:pt idx="268">78.125</cx:pt>
          <cx:pt idx="269">78.125</cx:pt>
          <cx:pt idx="270">78.125</cx:pt>
          <cx:pt idx="271">78.125</cx:pt>
          <cx:pt idx="272">78.125</cx:pt>
          <cx:pt idx="273">78.125</cx:pt>
          <cx:pt idx="274">78.125</cx:pt>
          <cx:pt idx="275">78.125</cx:pt>
          <cx:pt idx="276">78.125</cx:pt>
          <cx:pt idx="277">78.125</cx:pt>
          <cx:pt idx="278">78.125</cx:pt>
          <cx:pt idx="279">78.125</cx:pt>
          <cx:pt idx="280">78.125</cx:pt>
          <cx:pt idx="281">78.125</cx:pt>
          <cx:pt idx="282">78.125</cx:pt>
          <cx:pt idx="283">78.125</cx:pt>
          <cx:pt idx="284">78.125</cx:pt>
          <cx:pt idx="285">78.125</cx:pt>
          <cx:pt idx="286">78.125</cx:pt>
          <cx:pt idx="287">78.125</cx:pt>
          <cx:pt idx="288">78.125</cx:pt>
          <cx:pt idx="289">78.125</cx:pt>
          <cx:pt idx="290">78.125</cx:pt>
          <cx:pt idx="291">78.125</cx:pt>
          <cx:pt idx="292">78.125</cx:pt>
          <cx:pt idx="293">78.125</cx:pt>
          <cx:pt idx="294">78.125</cx:pt>
          <cx:pt idx="295">78.125</cx:pt>
          <cx:pt idx="296">78.125</cx:pt>
          <cx:pt idx="297">79.166666666666657</cx:pt>
          <cx:pt idx="298">79.166666666666657</cx:pt>
          <cx:pt idx="299">79.166666666666657</cx:pt>
          <cx:pt idx="300">79.166666666666657</cx:pt>
          <cx:pt idx="301">79.166666666666657</cx:pt>
          <cx:pt idx="302">79.166666666666657</cx:pt>
          <cx:pt idx="303">79.166666666666657</cx:pt>
          <cx:pt idx="304">79.166666666666657</cx:pt>
          <cx:pt idx="305">79.166666666666657</cx:pt>
          <cx:pt idx="306">79.166666666666657</cx:pt>
          <cx:pt idx="307">79.166666666666657</cx:pt>
          <cx:pt idx="308">79.166666666666657</cx:pt>
          <cx:pt idx="309">79.166666666666657</cx:pt>
          <cx:pt idx="310">79.166666666666657</cx:pt>
          <cx:pt idx="311">79.166666666666657</cx:pt>
          <cx:pt idx="312">79.166666666666657</cx:pt>
          <cx:pt idx="313">79.166666666666657</cx:pt>
          <cx:pt idx="314">79.166666666666657</cx:pt>
          <cx:pt idx="315">79.166666666666657</cx:pt>
          <cx:pt idx="316">79.166666666666657</cx:pt>
          <cx:pt idx="317">79.166666666666657</cx:pt>
          <cx:pt idx="318">79.166666666666657</cx:pt>
          <cx:pt idx="319">79.166666666666657</cx:pt>
          <cx:pt idx="320">79.166666666666657</cx:pt>
          <cx:pt idx="321">79.166666666666657</cx:pt>
          <cx:pt idx="322">79.166666666666657</cx:pt>
          <cx:pt idx="323">79.166666666666657</cx:pt>
          <cx:pt idx="324">79.166666666666657</cx:pt>
          <cx:pt idx="325">80.208333333333343</cx:pt>
          <cx:pt idx="326">80.208333333333343</cx:pt>
          <cx:pt idx="327">80.208333333333343</cx:pt>
          <cx:pt idx="328">80.208333333333343</cx:pt>
          <cx:pt idx="329">80.208333333333343</cx:pt>
          <cx:pt idx="330">80.208333333333343</cx:pt>
          <cx:pt idx="331">80.208333333333343</cx:pt>
          <cx:pt idx="332">80.208333333333343</cx:pt>
          <cx:pt idx="333">80.208333333333343</cx:pt>
          <cx:pt idx="334">80.208333333333343</cx:pt>
          <cx:pt idx="335">80.208333333333343</cx:pt>
          <cx:pt idx="336">80.208333333333343</cx:pt>
          <cx:pt idx="337">80.208333333333343</cx:pt>
          <cx:pt idx="338">80.208333333333343</cx:pt>
          <cx:pt idx="339">80.208333333333343</cx:pt>
          <cx:pt idx="340">80.208333333333343</cx:pt>
          <cx:pt idx="341">80.208333333333343</cx:pt>
          <cx:pt idx="342">80.208333333333343</cx:pt>
          <cx:pt idx="343">80.208333333333343</cx:pt>
          <cx:pt idx="344">80.208333333333343</cx:pt>
          <cx:pt idx="345">80.208333333333343</cx:pt>
          <cx:pt idx="346">81.25</cx:pt>
          <cx:pt idx="347">81.25</cx:pt>
          <cx:pt idx="348">81.25</cx:pt>
          <cx:pt idx="349">81.25</cx:pt>
          <cx:pt idx="350">81.25</cx:pt>
          <cx:pt idx="351">81.25</cx:pt>
          <cx:pt idx="352">81.25</cx:pt>
          <cx:pt idx="353">81.25</cx:pt>
          <cx:pt idx="354">81.25</cx:pt>
          <cx:pt idx="355">81.25</cx:pt>
          <cx:pt idx="356">81.25</cx:pt>
          <cx:pt idx="357">81.25</cx:pt>
          <cx:pt idx="358">81.25</cx:pt>
          <cx:pt idx="359">81.25</cx:pt>
          <cx:pt idx="360">81.25</cx:pt>
          <cx:pt idx="361">81.25</cx:pt>
          <cx:pt idx="362">81.25</cx:pt>
          <cx:pt idx="363">81.25</cx:pt>
          <cx:pt idx="364">81.25</cx:pt>
          <cx:pt idx="365">81.25</cx:pt>
          <cx:pt idx="366">81.25</cx:pt>
          <cx:pt idx="367">81.25</cx:pt>
          <cx:pt idx="368">82.291666666666657</cx:pt>
          <cx:pt idx="369">82.291666666666657</cx:pt>
          <cx:pt idx="370">82.291666666666657</cx:pt>
          <cx:pt idx="371">82.291666666666657</cx:pt>
          <cx:pt idx="372">82.291666666666657</cx:pt>
          <cx:pt idx="373">82.291666666666657</cx:pt>
          <cx:pt idx="374">82.291666666666657</cx:pt>
          <cx:pt idx="375">82.291666666666657</cx:pt>
          <cx:pt idx="376">82.291666666666657</cx:pt>
          <cx:pt idx="377">82.291666666666657</cx:pt>
          <cx:pt idx="378">82.291666666666657</cx:pt>
          <cx:pt idx="379">82.291666666666657</cx:pt>
          <cx:pt idx="380">82.291666666666657</cx:pt>
          <cx:pt idx="381">82.291666666666657</cx:pt>
          <cx:pt idx="382">82.291666666666657</cx:pt>
          <cx:pt idx="383">82.291666666666657</cx:pt>
          <cx:pt idx="384">83.333333333333343</cx:pt>
          <cx:pt idx="385">83.333333333333343</cx:pt>
          <cx:pt idx="386">83.333333333333343</cx:pt>
          <cx:pt idx="387">83.333333333333343</cx:pt>
          <cx:pt idx="388">83.333333333333343</cx:pt>
          <cx:pt idx="389">83.333333333333343</cx:pt>
          <cx:pt idx="390">83.333333333333343</cx:pt>
          <cx:pt idx="391">83.333333333333343</cx:pt>
          <cx:pt idx="392">83.333333333333343</cx:pt>
          <cx:pt idx="393">83.333333333333343</cx:pt>
          <cx:pt idx="394">83.333333333333343</cx:pt>
          <cx:pt idx="395">83.333333333333343</cx:pt>
          <cx:pt idx="396">84.375</cx:pt>
          <cx:pt idx="397">84.375</cx:pt>
          <cx:pt idx="398">84.375</cx:pt>
          <cx:pt idx="399">84.375</cx:pt>
          <cx:pt idx="400">84.375</cx:pt>
          <cx:pt idx="401">84.375</cx:pt>
          <cx:pt idx="402">84.375</cx:pt>
          <cx:pt idx="403">84.375</cx:pt>
          <cx:pt idx="404">84.375</cx:pt>
          <cx:pt idx="405">84.375</cx:pt>
          <cx:pt idx="406">84.375</cx:pt>
          <cx:pt idx="407">84.375</cx:pt>
          <cx:pt idx="408">84.375</cx:pt>
          <cx:pt idx="409">84.375</cx:pt>
          <cx:pt idx="410">84.375</cx:pt>
          <cx:pt idx="411">84.375</cx:pt>
          <cx:pt idx="412">84.375</cx:pt>
          <cx:pt idx="413">84.375</cx:pt>
          <cx:pt idx="414">85.416666666666657</cx:pt>
          <cx:pt idx="415">85.416666666666657</cx:pt>
          <cx:pt idx="416">85.416666666666657</cx:pt>
          <cx:pt idx="417">85.416666666666657</cx:pt>
          <cx:pt idx="418">85.416666666666657</cx:pt>
          <cx:pt idx="419">85.416666666666657</cx:pt>
          <cx:pt idx="420">85.416666666666657</cx:pt>
          <cx:pt idx="421">85.416666666666657</cx:pt>
          <cx:pt idx="422">85.416666666666657</cx:pt>
          <cx:pt idx="423">85.416666666666657</cx:pt>
          <cx:pt idx="424">85.416666666666657</cx:pt>
          <cx:pt idx="425">85.416666666666657</cx:pt>
          <cx:pt idx="426">85.416666666666657</cx:pt>
          <cx:pt idx="427">85.416666666666657</cx:pt>
          <cx:pt idx="428">85.416666666666657</cx:pt>
          <cx:pt idx="429">86.458333333333343</cx:pt>
          <cx:pt idx="430">86.458333333333343</cx:pt>
          <cx:pt idx="431">86.458333333333343</cx:pt>
          <cx:pt idx="432">86.458333333333343</cx:pt>
          <cx:pt idx="433">86.458333333333343</cx:pt>
          <cx:pt idx="434">86.458333333333343</cx:pt>
          <cx:pt idx="435">86.458333333333343</cx:pt>
          <cx:pt idx="436">86.458333333333343</cx:pt>
          <cx:pt idx="437">86.458333333333343</cx:pt>
          <cx:pt idx="438">86.458333333333343</cx:pt>
          <cx:pt idx="439">86.458333333333343</cx:pt>
          <cx:pt idx="440">86.458333333333343</cx:pt>
          <cx:pt idx="441">86.458333333333343</cx:pt>
          <cx:pt idx="442">87.5</cx:pt>
          <cx:pt idx="443">87.5</cx:pt>
          <cx:pt idx="444">87.5</cx:pt>
          <cx:pt idx="445">87.5</cx:pt>
          <cx:pt idx="446">87.5</cx:pt>
          <cx:pt idx="447">87.5</cx:pt>
          <cx:pt idx="448">87.5</cx:pt>
          <cx:pt idx="449">87.5</cx:pt>
          <cx:pt idx="450">87.5</cx:pt>
          <cx:pt idx="451">87.5</cx:pt>
          <cx:pt idx="452">87.5</cx:pt>
          <cx:pt idx="453">87.5</cx:pt>
          <cx:pt idx="454">87.5</cx:pt>
          <cx:pt idx="455">87.5</cx:pt>
          <cx:pt idx="456">87.5</cx:pt>
          <cx:pt idx="457">87.5</cx:pt>
          <cx:pt idx="458">88.541666666666657</cx:pt>
          <cx:pt idx="459">88.541666666666657</cx:pt>
          <cx:pt idx="460">88.541666666666657</cx:pt>
          <cx:pt idx="461">88.541666666666657</cx:pt>
          <cx:pt idx="462">88.541666666666657</cx:pt>
          <cx:pt idx="463">88.541666666666657</cx:pt>
          <cx:pt idx="464">88.541666666666657</cx:pt>
          <cx:pt idx="465">88.541666666666657</cx:pt>
          <cx:pt idx="466">88.541666666666657</cx:pt>
          <cx:pt idx="467">88.541666666666657</cx:pt>
          <cx:pt idx="468">88.541666666666657</cx:pt>
          <cx:pt idx="469">88.541666666666657</cx:pt>
          <cx:pt idx="470">89.583333333333343</cx:pt>
          <cx:pt idx="471">89.583333333333343</cx:pt>
          <cx:pt idx="472">89.583333333333343</cx:pt>
          <cx:pt idx="473">89.583333333333343</cx:pt>
          <cx:pt idx="474">89.583333333333343</cx:pt>
          <cx:pt idx="475">89.583333333333343</cx:pt>
          <cx:pt idx="476">89.583333333333343</cx:pt>
          <cx:pt idx="477">90.625</cx:pt>
          <cx:pt idx="478">90.625</cx:pt>
          <cx:pt idx="479">90.625</cx:pt>
          <cx:pt idx="480">90.625</cx:pt>
          <cx:pt idx="481">90.625</cx:pt>
          <cx:pt idx="482">90.625</cx:pt>
          <cx:pt idx="483">90.625</cx:pt>
          <cx:pt idx="484">90.625</cx:pt>
          <cx:pt idx="485">90.625</cx:pt>
          <cx:pt idx="486">90.625</cx:pt>
          <cx:pt idx="487">90.625</cx:pt>
          <cx:pt idx="488">91.666666666666657</cx:pt>
          <cx:pt idx="489">91.666666666666657</cx:pt>
          <cx:pt idx="490">91.666666666666657</cx:pt>
          <cx:pt idx="491">91.666666666666657</cx:pt>
          <cx:pt idx="492">91.666666666666657</cx:pt>
          <cx:pt idx="493">91.666666666666657</cx:pt>
          <cx:pt idx="494">91.666666666666657</cx:pt>
          <cx:pt idx="495">92.708333333333343</cx:pt>
          <cx:pt idx="496">92.708333333333343</cx:pt>
          <cx:pt idx="497">92.708333333333343</cx:pt>
          <cx:pt idx="498">92.708333333333343</cx:pt>
          <cx:pt idx="499">92.708333333333343</cx:pt>
          <cx:pt idx="500">92.708333333333343</cx:pt>
          <cx:pt idx="501">92.708333333333343</cx:pt>
          <cx:pt idx="502">93.75</cx:pt>
          <cx:pt idx="503">93.75</cx:pt>
          <cx:pt idx="504">93.75</cx:pt>
          <cx:pt idx="505">94.791666666666657</cx:pt>
          <cx:pt idx="506">94.791666666666657</cx:pt>
          <cx:pt idx="507">94.791666666666657</cx:pt>
          <cx:pt idx="508">95.833333333333343</cx:pt>
          <cx:pt idx="509">95.833333333333343</cx:pt>
          <cx:pt idx="510">98.958333333333343</cx:pt>
        </cx:lvl>
      </cx:numDim>
    </cx:data>
  </cx:chartData>
  <cx:chart>
    <cx:title pos="t" align="ctr" overlay="0">
      <cx:tx>
        <cx:rich>
          <a:bodyPr spcFirstLastPara="1" vertOverflow="ellipsis" wrap="square" lIns="0" tIns="0" rIns="0" bIns="0" anchor="ctr" anchorCtr="1"/>
          <a:lstStyle/>
          <a:p>
            <a:pPr algn="ctr">
              <a:defRPr/>
            </a:pPr>
            <a:r>
              <a:rPr lang="nl-NL" sz="1800" dirty="0"/>
              <a:t>        </a:t>
            </a:r>
            <a:r>
              <a:rPr lang="nl-NL" sz="1800" dirty="0" err="1"/>
              <a:t>Quality</a:t>
            </a:r>
            <a:r>
              <a:rPr lang="nl-NL" sz="1800" dirty="0"/>
              <a:t> of life</a:t>
            </a:r>
            <a:endParaRPr sz="1800" dirty="0"/>
          </a:p>
        </cx:rich>
      </cx:tx>
    </cx:title>
    <cx:plotArea>
      <cx:plotAreaRegion>
        <cx:series layoutId="boxWhisker" uniqueId="{4182C088-BBF1-40C3-8A6B-46B290DE937D}">
          <cx:spPr>
            <a:solidFill>
              <a:schemeClr val="accent2">
                <a:alpha val="70000"/>
              </a:schemeClr>
            </a:solidFill>
            <a:ln w="25400">
              <a:solidFill>
                <a:schemeClr val="accent2">
                  <a:alpha val="70000"/>
                </a:schemeClr>
              </a:solidFill>
              <a:prstDash val="solid"/>
            </a:ln>
          </cx:spPr>
          <cx:dataId val="0"/>
          <cx:layoutPr>
            <cx:visibility meanLine="0" meanMarker="0" nonoutliers="0" outliers="0"/>
            <cx:statistics quartileMethod="exclusive"/>
          </cx:layoutPr>
        </cx:series>
      </cx:plotAreaRegion>
      <cx:axis id="0">
        <cx:catScaling gapWidth="1"/>
        <cx:title>
          <cx:tx>
            <cx:txData>
              <cx:v/>
            </cx:txData>
          </cx:tx>
          <cx:txPr>
            <a:bodyPr spcFirstLastPara="1" vertOverflow="ellipsis" wrap="square" lIns="0" tIns="0" rIns="0" bIns="0" anchor="ctr" anchorCtr="1"/>
            <a:lstStyle/>
            <a:p>
              <a:pPr algn="ctr">
                <a:defRPr/>
              </a:pPr>
              <a:endParaRPr lang="en-US" baseline="0" dirty="0"/>
            </a:p>
          </cx:txPr>
        </cx:title>
        <cx:tickLabels/>
        <cx:txPr>
          <a:bodyPr spcFirstLastPara="1" vertOverflow="ellipsis" horzOverflow="overflow" wrap="square" lIns="0" tIns="0" rIns="0" bIns="0" anchor="ctr" anchorCtr="1"/>
          <a:lstStyle/>
          <a:p>
            <a:pPr algn="ctr" rtl="0">
              <a:defRPr sz="1600"/>
            </a:pPr>
            <a:endParaRPr lang="nl-NL" sz="1600" b="0" i="0" u="none" strike="noStrike" baseline="0">
              <a:solidFill>
                <a:prstClr val="black">
                  <a:lumMod val="65000"/>
                  <a:lumOff val="35000"/>
                </a:prstClr>
              </a:solidFill>
              <a:latin typeface="Calibri" panose="020F0502020204030204"/>
            </a:endParaRPr>
          </a:p>
        </cx:txPr>
      </cx:axis>
      <cx:axis id="1">
        <cx:valScaling max="100" min="40"/>
        <cx:title>
          <cx:tx>
            <cx:txData>
              <cx:v/>
            </cx:txData>
          </cx:tx>
          <cx:txPr>
            <a:bodyPr spcFirstLastPara="1" vertOverflow="ellipsis" wrap="square" lIns="0" tIns="0" rIns="0" bIns="0" anchor="ctr" anchorCtr="1"/>
            <a:lstStyle/>
            <a:p>
              <a:pPr algn="ctr">
                <a:defRPr/>
              </a:pPr>
              <a:endParaRPr/>
            </a:p>
          </cx:txPr>
        </cx:title>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modernComment_101_64A4BD1C.xml><?xml version="1.0" encoding="utf-8"?>
<p188:cmLst xmlns:a="http://schemas.openxmlformats.org/drawingml/2006/main" xmlns:r="http://schemas.openxmlformats.org/officeDocument/2006/relationships" xmlns:p188="http://schemas.microsoft.com/office/powerpoint/2018/8/main">
  <p188:cm id="{8CB9B0B5-0330-460B-98CE-F1A661C9285D}" authorId="{CBBE70A1-05E0-A5ED-49AF-58E356B2FC40}" status="resolved" created="2023-07-25T07:42:47.561" complete="100000">
    <ac:deMkLst xmlns:ac="http://schemas.microsoft.com/office/drawing/2013/main/command">
      <pc:docMk xmlns:pc="http://schemas.microsoft.com/office/powerpoint/2013/main/command"/>
      <pc:sldMk xmlns:pc="http://schemas.microsoft.com/office/powerpoint/2013/main/command" cId="1688517916" sldId="257"/>
      <ac:spMk id="18" creationId="{EE483253-265B-59C1-1675-B202C0A89369}"/>
    </ac:deMkLst>
    <p188:txBody>
      <a:bodyPr/>
      <a:lstStyle/>
      <a:p>
        <a:r>
          <a:rPr lang="en-US"/>
          <a:t>klein detail, maar misschien de grijze balkjes ook ellipsen maken?</a:t>
        </a:r>
      </a:p>
    </p188:txBody>
  </p188:cm>
  <p188:cm id="{5B9368AD-CC21-4F82-BEF8-87314C57B37D}" authorId="{233CC002-4A27-C9B5-355E-49A805755170}" status="resolved" created="2023-07-25T08:15:50.773" complete="100000">
    <pc:sldMkLst xmlns:pc="http://schemas.microsoft.com/office/powerpoint/2013/main/command">
      <pc:docMk/>
      <pc:sldMk cId="1688517916" sldId="257"/>
    </pc:sldMkLst>
    <p188:txBody>
      <a:bodyPr/>
      <a:lstStyle/>
      <a:p>
        <a:r>
          <a:rPr lang="nl-NL"/>
          <a:t>leeftijden toevoegen
zie mapje ICPLA voor leeftijden</a:t>
        </a:r>
      </a:p>
    </p188:txBody>
  </p188:cm>
</p188:cmLst>
</file>

<file path=ppt/comments/modernComment_102_98CBE3AA.xml><?xml version="1.0" encoding="utf-8"?>
<p188:cmLst xmlns:a="http://schemas.openxmlformats.org/drawingml/2006/main" xmlns:r="http://schemas.openxmlformats.org/officeDocument/2006/relationships" xmlns:p188="http://schemas.microsoft.com/office/powerpoint/2018/8/main">
  <p188:cm id="{3AF9903F-04E3-4A8C-91D6-EF8028BB6D13}" authorId="{CBBE70A1-05E0-A5ED-49AF-58E356B2FC40}" created="2023-07-25T07:52:29.706">
    <ac:deMkLst xmlns:ac="http://schemas.microsoft.com/office/drawing/2013/main/command">
      <pc:docMk xmlns:pc="http://schemas.microsoft.com/office/powerpoint/2013/main/command"/>
      <pc:sldMk xmlns:pc="http://schemas.microsoft.com/office/powerpoint/2013/main/command" cId="2563498922" sldId="258"/>
      <ac:spMk id="8" creationId="{C35F7426-DF69-CCD4-5AFE-297EECCEE620}"/>
    </ac:deMkLst>
    <p188:replyLst>
      <p188:reply id="{23AE1F8B-E063-40B4-9763-DDC7D5F73B8D}" authorId="{233CC002-4A27-C9B5-355E-49A805755170}" created="2023-07-25T08:36:10.206">
        <p188:txBody>
          <a:bodyPr/>
          <a:lstStyle/>
          <a:p>
            <a:r>
              <a:rPr lang="nl-NL"/>
              <a:t>sterretjes weggehaald 
alleen vertellen dat EG het slechtst was van alle taalmaten
SEF in borderline
QOL sig afwijkend van referentiegroep 
grafiekjes van SEF en QOL laten zien --&gt; alleen totaalscores, niet subschalen, aparte dia. zo kunnen ze de variatie ook beter zien (onderbouwnig vraag)</a:t>
            </a:r>
          </a:p>
        </p188:txBody>
      </p188:reply>
    </p188:replyLst>
    <p188:txBody>
      <a:bodyPr/>
      <a:lstStyle/>
      <a:p>
        <a:r>
          <a:rPr lang="en-US"/>
          <a:t>wat zijn de sterretjes?</a:t>
        </a:r>
      </a:p>
    </p188:txBody>
  </p188:cm>
  <p188:cm id="{BA532AC4-3328-4263-8CB0-50662B0BE74D}" authorId="{CBBE70A1-05E0-A5ED-49AF-58E356B2FC40}" created="2023-07-26T18:53:07.793">
    <ac:txMkLst xmlns:ac="http://schemas.microsoft.com/office/drawing/2013/main/command">
      <pc:docMk xmlns:pc="http://schemas.microsoft.com/office/powerpoint/2013/main/command"/>
      <pc:sldMk xmlns:pc="http://schemas.microsoft.com/office/powerpoint/2013/main/command" cId="2563498922" sldId="258"/>
      <ac:graphicFrameMk id="4" creationId="{BC2649BC-E630-17D4-F046-47D20C974153}"/>
      <ac:tblMk/>
      <ac:tcMk rowId="2633071557" colId="1491727653"/>
      <ac:txMk cp="0" len="13">
        <ac:context len="14" hash="1448962749"/>
      </ac:txMk>
    </ac:txMkLst>
    <p188:pos x="8382000" y="4626428"/>
    <p188:replyLst>
      <p188:reply id="{C2416A99-4F0D-4228-9299-8492058DC81B}" authorId="{CBBE70A1-05E0-A5ED-49AF-58E356B2FC40}" created="2023-07-26T18:54:03.295">
        <p188:txBody>
          <a:bodyPr/>
          <a:lstStyle/>
          <a:p>
            <a:r>
              <a:rPr lang="en-US"/>
              <a:t>(dan kan je daar ook mooi de instrumenten erbij geven - hier is het nu een beetje gek dat sommige maten wel gespecificeerd zijn en anderen niet)</a:t>
            </a:r>
          </a:p>
        </p188:txBody>
      </p188:reply>
    </p188:replyLst>
    <p188:txBody>
      <a:bodyPr/>
      <a:lstStyle/>
      <a:p>
        <a:r>
          <a:rPr lang="en-US"/>
          <a:t>kunnen SEF en QoL hier niet weg? Die komen nu immers op volgende dia.</a:t>
        </a:r>
      </a:p>
    </p188:txBody>
  </p188:cm>
  <p188:cm id="{1A06A8DE-9B4F-44DA-AAF2-7B645417234A}" authorId="{CBBE70A1-05E0-A5ED-49AF-58E356B2FC40}" created="2023-07-26T18:54:47.718">
    <ac:deMkLst xmlns:ac="http://schemas.microsoft.com/office/drawing/2013/main/command">
      <pc:docMk xmlns:pc="http://schemas.microsoft.com/office/powerpoint/2013/main/command"/>
      <pc:sldMk xmlns:pc="http://schemas.microsoft.com/office/powerpoint/2013/main/command" cId="2563498922" sldId="258"/>
      <ac:graphicFrameMk id="12" creationId="{304A1DAB-482D-4463-8DA2-9043AAB7D3AB}"/>
    </ac:deMkLst>
    <p188:txBody>
      <a:bodyPr/>
      <a:lstStyle/>
      <a:p>
        <a:r>
          <a:rPr lang="en-US"/>
          <a:t>mooi zo met die diagrammen!</a:t>
        </a:r>
      </a:p>
    </p188:txBody>
  </p188:cm>
</p188:cmLst>
</file>

<file path=ppt/comments/modernComment_1B3_AAE277BF.xml><?xml version="1.0" encoding="utf-8"?>
<p188:cmLst xmlns:a="http://schemas.openxmlformats.org/drawingml/2006/main" xmlns:r="http://schemas.openxmlformats.org/officeDocument/2006/relationships" xmlns:p188="http://schemas.microsoft.com/office/powerpoint/2018/8/main">
  <p188:cm id="{86EE84B8-29DF-4D0D-A105-970EB534F293}" authorId="{CBBE70A1-05E0-A5ED-49AF-58E356B2FC40}" created="2023-07-25T07:59:01.746">
    <ac:deMkLst xmlns:ac="http://schemas.microsoft.com/office/drawing/2013/main/command">
      <pc:docMk xmlns:pc="http://schemas.microsoft.com/office/powerpoint/2013/main/command"/>
      <pc:sldMk xmlns:pc="http://schemas.microsoft.com/office/powerpoint/2013/main/command" cId="2866968511" sldId="435"/>
      <ac:picMk id="6" creationId="{D4DED5C2-0476-1C61-E9B1-A5C5CF57D85A}"/>
    </ac:deMkLst>
    <p188:txBody>
      <a:bodyPr/>
      <a:lstStyle/>
      <a:p>
        <a:r>
          <a:rPr lang="en-US"/>
          <a:t>overal afwisselende poppetjes toevoegen of overal weglaten</a:t>
        </a:r>
      </a:p>
    </p188:txBody>
  </p188:cm>
</p188:cmLst>
</file>

<file path=ppt/comments/modernComment_1C4_39019A26.xml><?xml version="1.0" encoding="utf-8"?>
<p188:cmLst xmlns:a="http://schemas.openxmlformats.org/drawingml/2006/main" xmlns:r="http://schemas.openxmlformats.org/officeDocument/2006/relationships" xmlns:p188="http://schemas.microsoft.com/office/powerpoint/2018/8/main">
  <p188:cm id="{260EF86E-66CC-4274-B714-0728BF949A74}" authorId="{AEBA639C-780E-C4D8-7E04-C671F8187B34}" status="resolved" created="2023-07-25T07:16:36.026" complete="100000">
    <pc:sldMkLst xmlns:pc="http://schemas.microsoft.com/office/powerpoint/2013/main/command">
      <pc:docMk/>
      <pc:sldMk cId="956406310" sldId="452"/>
    </pc:sldMkLst>
    <p188:replyLst>
      <p188:reply id="{426C4A85-E009-4B66-A620-32A89B0BA394}" authorId="{CBBE70A1-05E0-A5ED-49AF-58E356B2FC40}" created="2023-07-25T07:53:28.819">
        <p188:txBody>
          <a:bodyPr/>
          <a:lstStyle/>
          <a:p>
            <a:r>
              <a:rPr lang="en-US"/>
              <a:t>ja, of erboven (links T0, midden en rechts T1)</a:t>
            </a:r>
          </a:p>
        </p188:txBody>
      </p188:reply>
      <p188:reply id="{091F924B-2C39-4698-AE70-EB8D2CD33A39}" authorId="{233CC002-4A27-C9B5-355E-49A805755170}" created="2023-07-25T08:39:00.375">
        <p188:txBody>
          <a:bodyPr/>
          <a:lstStyle/>
          <a:p>
            <a:r>
              <a:rPr lang="nl-NL"/>
              <a:t>ja</a:t>
            </a:r>
          </a:p>
        </p188:txBody>
      </p188:reply>
    </p188:replyLst>
    <p188:txBody>
      <a:bodyPr/>
      <a:lstStyle/>
      <a:p>
        <a:r>
          <a:rPr lang="nl-NL"/>
          <a:t>T0 en T1 achter de maten zetten?</a:t>
        </a:r>
      </a:p>
    </p188:txBody>
  </p188:cm>
</p188:cmLst>
</file>

<file path=ppt/comments/modernComment_1C8_80BB25FF.xml><?xml version="1.0" encoding="utf-8"?>
<p188:cmLst xmlns:a="http://schemas.openxmlformats.org/drawingml/2006/main" xmlns:r="http://schemas.openxmlformats.org/officeDocument/2006/relationships" xmlns:p188="http://schemas.microsoft.com/office/powerpoint/2018/8/main">
  <p188:cm id="{7AC3986B-0291-43FB-837E-7932D3A5366F}" authorId="{233CC002-4A27-C9B5-355E-49A805755170}" status="resolved" created="2023-07-25T08:41:25.776" complete="100000">
    <ac:deMkLst xmlns:ac="http://schemas.microsoft.com/office/drawing/2013/main/command">
      <pc:docMk xmlns:pc="http://schemas.microsoft.com/office/powerpoint/2013/main/command"/>
      <pc:sldMk xmlns:pc="http://schemas.microsoft.com/office/powerpoint/2013/main/command" cId="2159748607" sldId="456"/>
      <ac:spMk id="2" creationId="{CD852EDF-D958-F4A1-5CE1-156C8E833A87}"/>
    </ac:deMkLst>
    <p188:replyLst>
      <p188:reply id="{00AE2BD1-2B50-4E06-8195-2594B95D282A}" authorId="{233CC002-4A27-C9B5-355E-49A805755170}" created="2023-07-25T08:41:33.949">
        <p188:txBody>
          <a:bodyPr/>
          <a:lstStyle/>
          <a:p>
            <a:r>
              <a:rPr lang="nl-NL"/>
              <a:t>oude foto van marijke</a:t>
            </a:r>
          </a:p>
        </p188:txBody>
      </p188:reply>
    </p188:replyLst>
    <p188:txBody>
      <a:bodyPr/>
      <a:lstStyle/>
      <a:p>
        <a:r>
          <a:rPr lang="nl-NL"/>
          <a:t>fotootjes projectgroep</a:t>
        </a:r>
      </a:p>
    </p188:txBody>
  </p188:cm>
  <p188:cm id="{77F7EF4A-275F-4E45-BA90-9FD00C2A48B6}" authorId="{CBBE70A1-05E0-A5ED-49AF-58E356B2FC40}" status="resolved" created="2023-07-26T19:22:20.877" complete="100000">
    <pc:sldMkLst xmlns:pc="http://schemas.microsoft.com/office/powerpoint/2013/main/command">
      <pc:docMk/>
      <pc:sldMk cId="2159748607" sldId="456"/>
    </pc:sldMkLst>
    <p188:txBody>
      <a:bodyPr/>
      <a:lstStyle/>
      <a:p>
        <a:r>
          <a:rPr lang="en-US"/>
          <a:t>sommige foto's zijn een beetje smaller gemaakt - tip: 
- een vorm maken
- die vullen met een foto (= optie bij opvullen vorm)
- vorm dupliceren en voor alle foto's doen.
Dan krijg je geen gekke verhoudingen.</a:t>
        </a:r>
      </a:p>
    </p188:txBody>
  </p188:cm>
</p188:cmLst>
</file>

<file path=ppt/comments/modernComment_1CB_A624F981.xml><?xml version="1.0" encoding="utf-8"?>
<p188:cmLst xmlns:a="http://schemas.openxmlformats.org/drawingml/2006/main" xmlns:r="http://schemas.openxmlformats.org/officeDocument/2006/relationships" xmlns:p188="http://schemas.microsoft.com/office/powerpoint/2018/8/main">
  <p188:cm id="{2277CF75-3D72-425D-A1BA-850B7A6BB5E9}" authorId="{CBBE70A1-05E0-A5ED-49AF-58E356B2FC40}" created="2023-07-26T19:19:46.154">
    <ac:deMkLst xmlns:ac="http://schemas.microsoft.com/office/drawing/2013/main/command">
      <pc:docMk xmlns:pc="http://schemas.microsoft.com/office/powerpoint/2013/main/command"/>
      <pc:sldMk xmlns:pc="http://schemas.microsoft.com/office/powerpoint/2013/main/command" cId="2787441025" sldId="459"/>
      <ac:graphicFrameMk id="5" creationId="{6F5BCA0A-7C12-432B-9D41-D87C231CF145}"/>
    </ac:deMkLst>
    <p188:txBody>
      <a:bodyPr/>
      <a:lstStyle/>
      <a:p>
        <a:r>
          <a:rPr lang="en-US"/>
          <a:t>ik heb ook kleuren en interpretatie toegevoegd aan de KINDL-scores
Ik zou eigenlijk wel de twee figuren dezelfde kleur maken (blauw). En oranje dan misschien gebruiken voor de reference groups (zowel lijn als de vorm)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1BD2D-726E-42F2-8316-5048ACF07DE0}" type="datetimeFigureOut">
              <a:rPr lang="nl-NL" smtClean="0"/>
              <a:t>9-8-2023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4FAC2-FBF6-4F72-B827-08C6D952B4EF}" type="slidenum">
              <a:rPr lang="nl-NL" smtClean="0"/>
              <a:t>‹nr.›</a:t>
            </a:fld>
            <a:endParaRPr lang="nl-NL"/>
          </a:p>
        </p:txBody>
      </p:sp>
    </p:spTree>
    <p:extLst>
      <p:ext uri="{BB962C8B-B14F-4D97-AF65-F5344CB8AC3E}">
        <p14:creationId xmlns:p14="http://schemas.microsoft.com/office/powerpoint/2010/main" val="277019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solidFill>
                  <a:schemeClr val="tx2"/>
                </a:solidFill>
              </a:rPr>
              <a:t>Language </a:t>
            </a:r>
            <a:r>
              <a:rPr lang="nl-NL" b="1" dirty="0" err="1">
                <a:solidFill>
                  <a:schemeClr val="tx2"/>
                </a:solidFill>
              </a:rPr>
              <a:t>and</a:t>
            </a:r>
            <a:r>
              <a:rPr lang="nl-NL" b="1" dirty="0">
                <a:solidFill>
                  <a:schemeClr val="tx2"/>
                </a:solidFill>
              </a:rPr>
              <a:t> well-</a:t>
            </a:r>
            <a:r>
              <a:rPr lang="nl-NL" b="1" dirty="0" err="1">
                <a:solidFill>
                  <a:schemeClr val="tx2"/>
                </a:solidFill>
              </a:rPr>
              <a:t>being</a:t>
            </a:r>
            <a:endParaRPr lang="nl-NL" b="1" dirty="0">
              <a:solidFill>
                <a:schemeClr val="tx2"/>
              </a:solidFill>
            </a:endParaRPr>
          </a:p>
          <a:p>
            <a:endParaRPr lang="nl-NL" dirty="0">
              <a:solidFill>
                <a:schemeClr val="tx2"/>
              </a:solidFill>
            </a:endParaRPr>
          </a:p>
          <a:p>
            <a:r>
              <a:rPr lang="nl-NL" dirty="0">
                <a:solidFill>
                  <a:schemeClr val="tx2"/>
                </a:solidFill>
              </a:rPr>
              <a:t>Low </a:t>
            </a:r>
            <a:r>
              <a:rPr lang="nl-NL" dirty="0" err="1">
                <a:solidFill>
                  <a:schemeClr val="tx2"/>
                </a:solidFill>
              </a:rPr>
              <a:t>language</a:t>
            </a:r>
            <a:r>
              <a:rPr lang="nl-NL" dirty="0">
                <a:solidFill>
                  <a:schemeClr val="tx2"/>
                </a:solidFill>
              </a:rPr>
              <a:t> </a:t>
            </a:r>
            <a:r>
              <a:rPr lang="nl-NL" dirty="0" err="1">
                <a:solidFill>
                  <a:schemeClr val="tx2"/>
                </a:solidFill>
              </a:rPr>
              <a:t>ability</a:t>
            </a:r>
            <a:r>
              <a:rPr lang="nl-NL" dirty="0">
                <a:solidFill>
                  <a:schemeClr val="tx2"/>
                </a:solidFill>
              </a:rPr>
              <a:t> has a </a:t>
            </a:r>
            <a:r>
              <a:rPr lang="nl-NL" dirty="0" err="1">
                <a:solidFill>
                  <a:schemeClr val="tx2"/>
                </a:solidFill>
              </a:rPr>
              <a:t>negative</a:t>
            </a:r>
            <a:r>
              <a:rPr lang="nl-NL" dirty="0">
                <a:solidFill>
                  <a:schemeClr val="tx2"/>
                </a:solidFill>
              </a:rPr>
              <a:t> impact on </a:t>
            </a:r>
            <a:r>
              <a:rPr lang="nl-NL" dirty="0" err="1">
                <a:solidFill>
                  <a:schemeClr val="tx2"/>
                </a:solidFill>
              </a:rPr>
              <a:t>Quality</a:t>
            </a:r>
            <a:r>
              <a:rPr lang="nl-NL" dirty="0">
                <a:solidFill>
                  <a:schemeClr val="tx2"/>
                </a:solidFill>
              </a:rPr>
              <a:t> of Life </a:t>
            </a:r>
            <a:r>
              <a:rPr lang="nl-NL" sz="1800" dirty="0">
                <a:solidFill>
                  <a:schemeClr val="tx2"/>
                </a:solidFill>
              </a:rPr>
              <a:t>(</a:t>
            </a:r>
            <a:r>
              <a:rPr lang="nl-NL" sz="1800" dirty="0" err="1">
                <a:solidFill>
                  <a:schemeClr val="tx2"/>
                </a:solidFill>
              </a:rPr>
              <a:t>Feeney</a:t>
            </a:r>
            <a:r>
              <a:rPr lang="nl-NL" sz="1800" dirty="0">
                <a:solidFill>
                  <a:schemeClr val="tx2"/>
                </a:solidFill>
              </a:rPr>
              <a:t> et al., 2012; Le et al., 2020)</a:t>
            </a:r>
          </a:p>
          <a:p>
            <a:pPr marL="0" indent="0">
              <a:buNone/>
            </a:pPr>
            <a:endParaRPr lang="nl-NL" dirty="0">
              <a:solidFill>
                <a:schemeClr val="tx2"/>
              </a:solidFill>
            </a:endParaRPr>
          </a:p>
          <a:p>
            <a:r>
              <a:rPr lang="nl-NL" dirty="0" err="1">
                <a:solidFill>
                  <a:schemeClr val="tx2"/>
                </a:solidFill>
              </a:rPr>
              <a:t>Lower</a:t>
            </a:r>
            <a:r>
              <a:rPr lang="nl-NL" dirty="0">
                <a:solidFill>
                  <a:schemeClr val="tx2"/>
                </a:solidFill>
              </a:rPr>
              <a:t> </a:t>
            </a:r>
            <a:r>
              <a:rPr lang="nl-NL" dirty="0" err="1">
                <a:solidFill>
                  <a:schemeClr val="tx2"/>
                </a:solidFill>
              </a:rPr>
              <a:t>language</a:t>
            </a:r>
            <a:r>
              <a:rPr lang="nl-NL" dirty="0">
                <a:solidFill>
                  <a:schemeClr val="tx2"/>
                </a:solidFill>
              </a:rPr>
              <a:t> </a:t>
            </a:r>
            <a:r>
              <a:rPr lang="nl-NL" dirty="0" err="1">
                <a:solidFill>
                  <a:schemeClr val="tx2"/>
                </a:solidFill>
              </a:rPr>
              <a:t>ability</a:t>
            </a:r>
            <a:r>
              <a:rPr lang="nl-NL" dirty="0">
                <a:solidFill>
                  <a:schemeClr val="tx2"/>
                </a:solidFill>
              </a:rPr>
              <a:t> has a </a:t>
            </a:r>
            <a:r>
              <a:rPr lang="nl-NL" dirty="0" err="1">
                <a:solidFill>
                  <a:schemeClr val="tx2"/>
                </a:solidFill>
              </a:rPr>
              <a:t>negative</a:t>
            </a:r>
            <a:r>
              <a:rPr lang="nl-NL" dirty="0">
                <a:solidFill>
                  <a:schemeClr val="tx2"/>
                </a:solidFill>
              </a:rPr>
              <a:t> impact on </a:t>
            </a:r>
            <a:r>
              <a:rPr lang="nl-NL" dirty="0" err="1">
                <a:solidFill>
                  <a:schemeClr val="tx2"/>
                </a:solidFill>
              </a:rPr>
              <a:t>social-emotional</a:t>
            </a:r>
            <a:r>
              <a:rPr lang="nl-NL" dirty="0">
                <a:solidFill>
                  <a:schemeClr val="tx2"/>
                </a:solidFill>
              </a:rPr>
              <a:t> </a:t>
            </a:r>
            <a:r>
              <a:rPr lang="nl-NL" dirty="0" err="1">
                <a:solidFill>
                  <a:schemeClr val="tx2"/>
                </a:solidFill>
              </a:rPr>
              <a:t>behavior</a:t>
            </a:r>
            <a:r>
              <a:rPr lang="nl-NL" dirty="0">
                <a:solidFill>
                  <a:schemeClr val="tx2"/>
                </a:solidFill>
              </a:rPr>
              <a:t> in DLD </a:t>
            </a:r>
            <a:r>
              <a:rPr lang="nl-NL" sz="1800" dirty="0">
                <a:solidFill>
                  <a:schemeClr val="tx2"/>
                </a:solidFill>
              </a:rPr>
              <a:t>(Goh et al., 2021)</a:t>
            </a:r>
            <a:endParaRPr lang="nl-NL" sz="1800" dirty="0">
              <a:solidFill>
                <a:schemeClr val="tx2"/>
              </a:solidFill>
              <a:cs typeface="Calibri"/>
            </a:endParaRPr>
          </a:p>
          <a:p>
            <a:endParaRPr lang="nl-NL" dirty="0">
              <a:solidFill>
                <a:schemeClr val="tx2"/>
              </a:solidFill>
            </a:endParaRPr>
          </a:p>
          <a:p>
            <a:r>
              <a:rPr lang="nl-NL" dirty="0" err="1">
                <a:solidFill>
                  <a:schemeClr val="tx2"/>
                </a:solidFill>
              </a:rPr>
              <a:t>Quality</a:t>
            </a:r>
            <a:r>
              <a:rPr lang="nl-NL" dirty="0">
                <a:solidFill>
                  <a:schemeClr val="tx2"/>
                </a:solidFill>
              </a:rPr>
              <a:t> of Life was </a:t>
            </a:r>
            <a:r>
              <a:rPr lang="nl-NL" dirty="0" err="1">
                <a:solidFill>
                  <a:schemeClr val="tx2"/>
                </a:solidFill>
              </a:rPr>
              <a:t>lower</a:t>
            </a:r>
            <a:r>
              <a:rPr lang="nl-NL" dirty="0">
                <a:solidFill>
                  <a:schemeClr val="tx2"/>
                </a:solidFill>
              </a:rPr>
              <a:t> </a:t>
            </a:r>
            <a:r>
              <a:rPr lang="nl-NL" dirty="0" err="1">
                <a:solidFill>
                  <a:schemeClr val="tx2"/>
                </a:solidFill>
              </a:rPr>
              <a:t>for</a:t>
            </a:r>
            <a:r>
              <a:rPr lang="nl-NL" dirty="0">
                <a:solidFill>
                  <a:schemeClr val="tx2"/>
                </a:solidFill>
              </a:rPr>
              <a:t> </a:t>
            </a:r>
            <a:r>
              <a:rPr lang="nl-NL" dirty="0" err="1">
                <a:solidFill>
                  <a:schemeClr val="tx2"/>
                </a:solidFill>
              </a:rPr>
              <a:t>nine-year-olds</a:t>
            </a:r>
            <a:r>
              <a:rPr lang="nl-NL" dirty="0">
                <a:solidFill>
                  <a:schemeClr val="tx2"/>
                </a:solidFill>
              </a:rPr>
              <a:t> </a:t>
            </a:r>
            <a:r>
              <a:rPr lang="nl-NL" dirty="0" err="1">
                <a:solidFill>
                  <a:schemeClr val="tx2"/>
                </a:solidFill>
              </a:rPr>
              <a:t>with</a:t>
            </a:r>
            <a:r>
              <a:rPr lang="nl-NL" dirty="0">
                <a:solidFill>
                  <a:schemeClr val="tx2"/>
                </a:solidFill>
              </a:rPr>
              <a:t> DLD </a:t>
            </a:r>
            <a:r>
              <a:rPr lang="nl-NL" sz="1800" dirty="0">
                <a:solidFill>
                  <a:schemeClr val="tx2"/>
                </a:solidFill>
              </a:rPr>
              <a:t>(</a:t>
            </a:r>
            <a:r>
              <a:rPr lang="nl-NL" sz="1800" dirty="0" err="1">
                <a:solidFill>
                  <a:schemeClr val="tx2"/>
                </a:solidFill>
              </a:rPr>
              <a:t>Eadie</a:t>
            </a:r>
            <a:r>
              <a:rPr lang="nl-NL" sz="1800" dirty="0">
                <a:solidFill>
                  <a:schemeClr val="tx2"/>
                </a:solidFill>
              </a:rPr>
              <a:t> et al., 2018)</a:t>
            </a:r>
            <a:endParaRPr lang="nl-NL" sz="1800" dirty="0">
              <a:solidFill>
                <a:schemeClr val="tx2"/>
              </a:solidFill>
              <a:cs typeface="Calibri"/>
            </a:endParaRPr>
          </a:p>
          <a:p>
            <a:pPr lvl="1"/>
            <a:r>
              <a:rPr lang="nl-NL" dirty="0" err="1">
                <a:solidFill>
                  <a:schemeClr val="tx2"/>
                </a:solidFill>
              </a:rPr>
              <a:t>With</a:t>
            </a:r>
            <a:r>
              <a:rPr lang="nl-NL" dirty="0">
                <a:solidFill>
                  <a:schemeClr val="tx2"/>
                </a:solidFill>
              </a:rPr>
              <a:t> </a:t>
            </a:r>
            <a:r>
              <a:rPr lang="nl-NL" dirty="0" err="1">
                <a:solidFill>
                  <a:schemeClr val="tx2"/>
                </a:solidFill>
              </a:rPr>
              <a:t>social-emotional</a:t>
            </a:r>
            <a:r>
              <a:rPr lang="nl-NL" dirty="0">
                <a:solidFill>
                  <a:schemeClr val="tx2"/>
                </a:solidFill>
              </a:rPr>
              <a:t> </a:t>
            </a:r>
            <a:r>
              <a:rPr lang="nl-NL" dirty="0" err="1">
                <a:solidFill>
                  <a:schemeClr val="tx2"/>
                </a:solidFill>
              </a:rPr>
              <a:t>problems</a:t>
            </a:r>
            <a:r>
              <a:rPr lang="nl-NL" dirty="0">
                <a:solidFill>
                  <a:schemeClr val="tx2"/>
                </a:solidFill>
              </a:rPr>
              <a:t> present, </a:t>
            </a:r>
            <a:r>
              <a:rPr lang="nl-NL" dirty="0" err="1">
                <a:solidFill>
                  <a:schemeClr val="tx2"/>
                </a:solidFill>
              </a:rPr>
              <a:t>Quality</a:t>
            </a:r>
            <a:r>
              <a:rPr lang="nl-NL" dirty="0">
                <a:solidFill>
                  <a:schemeClr val="tx2"/>
                </a:solidFill>
              </a:rPr>
              <a:t> of Life was even </a:t>
            </a:r>
            <a:r>
              <a:rPr lang="nl-NL" dirty="0" err="1">
                <a:solidFill>
                  <a:schemeClr val="tx2"/>
                </a:solidFill>
              </a:rPr>
              <a:t>lower</a:t>
            </a:r>
            <a:r>
              <a:rPr lang="nl-NL" dirty="0">
                <a:solidFill>
                  <a:schemeClr val="tx2"/>
                </a:solidFill>
              </a:rPr>
              <a:t> </a:t>
            </a:r>
          </a:p>
          <a:p>
            <a:endParaRPr lang="nl-NL" dirty="0">
              <a:solidFill>
                <a:schemeClr val="tx2"/>
              </a:solidFill>
              <a:cs typeface="Calibri" panose="020F0502020204030204"/>
            </a:endParaRPr>
          </a:p>
          <a:p>
            <a:pPr lvl="1"/>
            <a:r>
              <a:rPr lang="nl-NL" dirty="0">
                <a:solidFill>
                  <a:schemeClr val="tx2"/>
                </a:solidFill>
              </a:rPr>
              <a:t>But: </a:t>
            </a:r>
            <a:r>
              <a:rPr lang="nl-NL" dirty="0" err="1">
                <a:solidFill>
                  <a:schemeClr val="tx2"/>
                </a:solidFill>
              </a:rPr>
              <a:t>language</a:t>
            </a:r>
            <a:r>
              <a:rPr lang="nl-NL" dirty="0">
                <a:solidFill>
                  <a:schemeClr val="tx2"/>
                </a:solidFill>
              </a:rPr>
              <a:t> does </a:t>
            </a:r>
            <a:r>
              <a:rPr lang="nl-NL" dirty="0" err="1">
                <a:solidFill>
                  <a:schemeClr val="tx2"/>
                </a:solidFill>
              </a:rPr>
              <a:t>not</a:t>
            </a:r>
            <a:r>
              <a:rPr lang="nl-NL" dirty="0">
                <a:solidFill>
                  <a:schemeClr val="tx2"/>
                </a:solidFill>
              </a:rPr>
              <a:t> </a:t>
            </a:r>
            <a:r>
              <a:rPr lang="nl-NL" dirty="0" err="1">
                <a:solidFill>
                  <a:schemeClr val="tx2"/>
                </a:solidFill>
              </a:rPr>
              <a:t>explain</a:t>
            </a:r>
            <a:r>
              <a:rPr lang="nl-NL" dirty="0">
                <a:solidFill>
                  <a:schemeClr val="tx2"/>
                </a:solidFill>
              </a:rPr>
              <a:t> </a:t>
            </a:r>
            <a:r>
              <a:rPr lang="nl-NL" dirty="0" err="1">
                <a:solidFill>
                  <a:schemeClr val="tx2"/>
                </a:solidFill>
              </a:rPr>
              <a:t>all</a:t>
            </a:r>
            <a:r>
              <a:rPr lang="nl-NL" dirty="0">
                <a:solidFill>
                  <a:schemeClr val="tx2"/>
                </a:solidFill>
              </a:rPr>
              <a:t> </a:t>
            </a:r>
            <a:r>
              <a:rPr lang="nl-NL" dirty="0" err="1">
                <a:solidFill>
                  <a:schemeClr val="tx2"/>
                </a:solidFill>
              </a:rPr>
              <a:t>variance</a:t>
            </a:r>
            <a:r>
              <a:rPr lang="nl-NL" dirty="0">
                <a:solidFill>
                  <a:schemeClr val="tx2"/>
                </a:solidFill>
              </a:rPr>
              <a:t> in well-</a:t>
            </a:r>
            <a:r>
              <a:rPr lang="nl-NL" dirty="0" err="1">
                <a:solidFill>
                  <a:schemeClr val="tx2"/>
                </a:solidFill>
              </a:rPr>
              <a:t>being</a:t>
            </a:r>
            <a:r>
              <a:rPr lang="nl-NL" dirty="0">
                <a:solidFill>
                  <a:schemeClr val="tx2"/>
                </a:solidFill>
              </a:rPr>
              <a:t> </a:t>
            </a:r>
            <a:endParaRPr lang="nl-NL" dirty="0">
              <a:solidFill>
                <a:schemeClr val="tx2"/>
              </a:solidFill>
              <a:cs typeface="Calibri"/>
            </a:endParaRPr>
          </a:p>
          <a:p>
            <a:endParaRPr lang="nl-NL" dirty="0"/>
          </a:p>
          <a:p>
            <a:pPr algn="l"/>
            <a:r>
              <a:rPr lang="nl-NL" b="1" dirty="0" err="1"/>
              <a:t>Communicative</a:t>
            </a:r>
            <a:r>
              <a:rPr lang="nl-NL" b="1" dirty="0"/>
              <a:t> </a:t>
            </a:r>
            <a:r>
              <a:rPr lang="nl-NL" b="1" dirty="0" err="1"/>
              <a:t>participation</a:t>
            </a:r>
            <a:endParaRPr lang="nl-NL" b="1" dirty="0"/>
          </a:p>
          <a:p>
            <a:endParaRPr lang="nl-NL" dirty="0"/>
          </a:p>
          <a:p>
            <a:pPr marL="0" indent="0">
              <a:buNone/>
            </a:pPr>
            <a:r>
              <a:rPr lang="nl-NL" dirty="0">
                <a:solidFill>
                  <a:schemeClr val="accent2"/>
                </a:solidFill>
              </a:rPr>
              <a:t>‘’Understanding </a:t>
            </a:r>
            <a:r>
              <a:rPr lang="nl-NL" dirty="0" err="1">
                <a:solidFill>
                  <a:schemeClr val="accent2"/>
                </a:solidFill>
              </a:rPr>
              <a:t>and</a:t>
            </a:r>
            <a:r>
              <a:rPr lang="nl-NL" dirty="0">
                <a:solidFill>
                  <a:schemeClr val="accent2"/>
                </a:solidFill>
              </a:rPr>
              <a:t> </a:t>
            </a:r>
            <a:r>
              <a:rPr lang="nl-NL" dirty="0" err="1">
                <a:solidFill>
                  <a:schemeClr val="accent2"/>
                </a:solidFill>
              </a:rPr>
              <a:t>being</a:t>
            </a:r>
            <a:r>
              <a:rPr lang="nl-NL" dirty="0">
                <a:solidFill>
                  <a:schemeClr val="accent2"/>
                </a:solidFill>
              </a:rPr>
              <a:t> </a:t>
            </a:r>
            <a:r>
              <a:rPr lang="nl-NL" dirty="0" err="1">
                <a:solidFill>
                  <a:schemeClr val="accent2"/>
                </a:solidFill>
              </a:rPr>
              <a:t>understood</a:t>
            </a:r>
            <a:r>
              <a:rPr lang="nl-NL" dirty="0">
                <a:solidFill>
                  <a:schemeClr val="accent2"/>
                </a:solidFill>
              </a:rPr>
              <a:t> in a </a:t>
            </a:r>
            <a:r>
              <a:rPr lang="nl-NL" dirty="0" err="1">
                <a:solidFill>
                  <a:schemeClr val="accent2"/>
                </a:solidFill>
              </a:rPr>
              <a:t>social</a:t>
            </a:r>
            <a:r>
              <a:rPr lang="nl-NL" dirty="0">
                <a:solidFill>
                  <a:schemeClr val="accent2"/>
                </a:solidFill>
              </a:rPr>
              <a:t> context, </a:t>
            </a:r>
            <a:r>
              <a:rPr lang="nl-NL" dirty="0" err="1">
                <a:solidFill>
                  <a:schemeClr val="accent2"/>
                </a:solidFill>
              </a:rPr>
              <a:t>by</a:t>
            </a:r>
            <a:r>
              <a:rPr lang="nl-NL" dirty="0">
                <a:solidFill>
                  <a:schemeClr val="accent2"/>
                </a:solidFill>
              </a:rPr>
              <a:t> </a:t>
            </a:r>
            <a:r>
              <a:rPr lang="nl-NL" dirty="0" err="1">
                <a:solidFill>
                  <a:schemeClr val="accent2"/>
                </a:solidFill>
              </a:rPr>
              <a:t>applying</a:t>
            </a:r>
            <a:r>
              <a:rPr lang="nl-NL" dirty="0">
                <a:solidFill>
                  <a:schemeClr val="accent2"/>
                </a:solidFill>
              </a:rPr>
              <a:t> </a:t>
            </a:r>
            <a:r>
              <a:rPr lang="nl-NL" dirty="0" err="1">
                <a:solidFill>
                  <a:schemeClr val="accent2"/>
                </a:solidFill>
              </a:rPr>
              <a:t>verbal</a:t>
            </a:r>
            <a:r>
              <a:rPr lang="nl-NL" dirty="0">
                <a:solidFill>
                  <a:schemeClr val="accent2"/>
                </a:solidFill>
              </a:rPr>
              <a:t> </a:t>
            </a:r>
            <a:r>
              <a:rPr lang="nl-NL" dirty="0" err="1">
                <a:solidFill>
                  <a:schemeClr val="accent2"/>
                </a:solidFill>
              </a:rPr>
              <a:t>and</a:t>
            </a:r>
            <a:r>
              <a:rPr lang="nl-NL" dirty="0">
                <a:solidFill>
                  <a:schemeClr val="accent2"/>
                </a:solidFill>
              </a:rPr>
              <a:t> non-</a:t>
            </a:r>
            <a:r>
              <a:rPr lang="nl-NL" dirty="0" err="1">
                <a:solidFill>
                  <a:schemeClr val="accent2"/>
                </a:solidFill>
              </a:rPr>
              <a:t>verbal</a:t>
            </a:r>
            <a:r>
              <a:rPr lang="nl-NL" dirty="0">
                <a:solidFill>
                  <a:schemeClr val="accent2"/>
                </a:solidFill>
              </a:rPr>
              <a:t> </a:t>
            </a:r>
            <a:r>
              <a:rPr lang="nl-NL" dirty="0" err="1">
                <a:solidFill>
                  <a:schemeClr val="accent2"/>
                </a:solidFill>
              </a:rPr>
              <a:t>communication</a:t>
            </a:r>
            <a:r>
              <a:rPr lang="nl-NL" dirty="0">
                <a:solidFill>
                  <a:schemeClr val="accent2"/>
                </a:solidFill>
              </a:rPr>
              <a:t> skills’’ </a:t>
            </a:r>
            <a:r>
              <a:rPr lang="nl-NL" sz="1800" dirty="0">
                <a:solidFill>
                  <a:schemeClr val="accent2"/>
                </a:solidFill>
              </a:rPr>
              <a:t>(</a:t>
            </a:r>
            <a:r>
              <a:rPr lang="nl-NL" sz="1800" dirty="0" err="1">
                <a:solidFill>
                  <a:schemeClr val="accent2"/>
                </a:solidFill>
              </a:rPr>
              <a:t>Singer</a:t>
            </a:r>
            <a:r>
              <a:rPr lang="nl-NL" sz="1800" dirty="0">
                <a:solidFill>
                  <a:schemeClr val="accent2"/>
                </a:solidFill>
              </a:rPr>
              <a:t> et al., 2020) </a:t>
            </a:r>
          </a:p>
          <a:p>
            <a:pPr marL="0" indent="0">
              <a:buNone/>
            </a:pPr>
            <a:endParaRPr lang="nl-NL" sz="1800" dirty="0">
              <a:solidFill>
                <a:schemeClr val="accent2"/>
              </a:solidFill>
            </a:endParaRPr>
          </a:p>
          <a:p>
            <a:pPr>
              <a:buFont typeface="Wingdings" panose="05000000000000000000" pitchFamily="2" charset="2"/>
              <a:buChar char="à"/>
            </a:pPr>
            <a:r>
              <a:rPr lang="nl-NL" dirty="0" err="1">
                <a:solidFill>
                  <a:schemeClr val="tx2"/>
                </a:solidFill>
                <a:sym typeface="Wingdings" panose="05000000000000000000" pitchFamily="2" charset="2"/>
              </a:rPr>
              <a:t>Linked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to</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language</a:t>
            </a:r>
            <a:r>
              <a:rPr lang="nl-NL" dirty="0">
                <a:solidFill>
                  <a:schemeClr val="tx2"/>
                </a:solidFill>
                <a:sym typeface="Wingdings" panose="05000000000000000000" pitchFamily="2" charset="2"/>
              </a:rPr>
              <a:t>, but a different construct: </a:t>
            </a:r>
          </a:p>
          <a:p>
            <a:pPr lvl="1">
              <a:buFont typeface="Wingdings" panose="05000000000000000000" pitchFamily="2" charset="2"/>
              <a:buChar char="à"/>
            </a:pPr>
            <a:r>
              <a:rPr lang="nl-NL" dirty="0" err="1">
                <a:solidFill>
                  <a:schemeClr val="tx2"/>
                </a:solidFill>
                <a:sym typeface="Wingdings" panose="05000000000000000000" pitchFamily="2" charset="2"/>
              </a:rPr>
              <a:t>Improvement</a:t>
            </a:r>
            <a:r>
              <a:rPr lang="nl-NL" dirty="0">
                <a:solidFill>
                  <a:schemeClr val="tx2"/>
                </a:solidFill>
                <a:sym typeface="Wingdings" panose="05000000000000000000" pitchFamily="2" charset="2"/>
              </a:rPr>
              <a:t> standard </a:t>
            </a:r>
            <a:r>
              <a:rPr lang="nl-NL" dirty="0" err="1">
                <a:solidFill>
                  <a:schemeClr val="tx2"/>
                </a:solidFill>
                <a:sym typeface="Wingdings" panose="05000000000000000000" pitchFamily="2" charset="2"/>
              </a:rPr>
              <a:t>language</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measures</a:t>
            </a:r>
            <a:r>
              <a:rPr lang="nl-NL" dirty="0">
                <a:solidFill>
                  <a:schemeClr val="tx2"/>
                </a:solidFill>
                <a:sym typeface="Wingdings" panose="05000000000000000000" pitchFamily="2" charset="2"/>
              </a:rPr>
              <a:t> does </a:t>
            </a:r>
            <a:r>
              <a:rPr lang="nl-NL" dirty="0" err="1">
                <a:solidFill>
                  <a:schemeClr val="tx2"/>
                </a:solidFill>
                <a:sym typeface="Wingdings" panose="05000000000000000000" pitchFamily="2" charset="2"/>
              </a:rPr>
              <a:t>not</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automatically</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result</a:t>
            </a:r>
            <a:r>
              <a:rPr lang="nl-NL" dirty="0">
                <a:solidFill>
                  <a:schemeClr val="tx2"/>
                </a:solidFill>
                <a:sym typeface="Wingdings" panose="05000000000000000000" pitchFamily="2" charset="2"/>
              </a:rPr>
              <a:t> in </a:t>
            </a:r>
            <a:r>
              <a:rPr lang="nl-NL" dirty="0" err="1">
                <a:solidFill>
                  <a:schemeClr val="tx2"/>
                </a:solidFill>
                <a:sym typeface="Wingdings" panose="05000000000000000000" pitchFamily="2" charset="2"/>
              </a:rPr>
              <a:t>improved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communicative</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participation</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and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vice</a:t>
            </a:r>
            <a:r>
              <a:rPr lang="nl-NL" dirty="0">
                <a:solidFill>
                  <a:schemeClr val="tx2"/>
                </a:solidFill>
                <a:sym typeface="Wingdings" panose="05000000000000000000" pitchFamily="2" charset="2"/>
              </a:rPr>
              <a:t> versa </a:t>
            </a:r>
          </a:p>
          <a:p>
            <a:pPr marL="457200" lvl="1" indent="0">
              <a:buNone/>
            </a:pPr>
            <a:endParaRPr lang="nl-NL" dirty="0">
              <a:solidFill>
                <a:schemeClr val="tx2"/>
              </a:solidFill>
              <a:sym typeface="Wingdings" panose="05000000000000000000" pitchFamily="2" charset="2"/>
            </a:endParaRPr>
          </a:p>
          <a:p>
            <a:pPr lvl="1">
              <a:buFont typeface="Wingdings" panose="05000000000000000000" pitchFamily="2" charset="2"/>
              <a:buChar char="à"/>
            </a:pPr>
            <a:r>
              <a:rPr lang="nl-NL" dirty="0">
                <a:solidFill>
                  <a:schemeClr val="tx2"/>
                </a:solidFill>
                <a:sym typeface="Wingdings" panose="05000000000000000000" pitchFamily="2" charset="2"/>
              </a:rPr>
              <a:t>Changes in CP </a:t>
            </a:r>
            <a:r>
              <a:rPr lang="nl-NL" dirty="0" err="1">
                <a:solidFill>
                  <a:schemeClr val="tx2"/>
                </a:solidFill>
                <a:sym typeface="Wingdings" panose="05000000000000000000" pitchFamily="2" charset="2"/>
              </a:rPr>
              <a:t>can</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often</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not</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be</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related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to</a:t>
            </a:r>
            <a:r>
              <a:rPr lang="nl-NL" dirty="0">
                <a:solidFill>
                  <a:schemeClr val="tx2"/>
                </a:solidFill>
                <a:sym typeface="Wingdings" panose="05000000000000000000" pitchFamily="2" charset="2"/>
              </a:rPr>
              <a:t> changes in </a:t>
            </a:r>
            <a:r>
              <a:rPr lang="nl-NL" dirty="0" err="1">
                <a:solidFill>
                  <a:schemeClr val="tx2"/>
                </a:solidFill>
                <a:sym typeface="Wingdings" panose="05000000000000000000" pitchFamily="2" charset="2"/>
              </a:rPr>
              <a:t>measures</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that</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assess</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the</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impairment</a:t>
            </a:r>
            <a:r>
              <a:rPr lang="nl-NL" dirty="0">
                <a:solidFill>
                  <a:schemeClr val="tx2"/>
                </a:solidFill>
                <a:sym typeface="Wingdings" panose="05000000000000000000" pitchFamily="2" charset="2"/>
              </a:rPr>
              <a:t> </a:t>
            </a:r>
            <a:r>
              <a:rPr lang="nl-NL" sz="1800" dirty="0">
                <a:solidFill>
                  <a:schemeClr val="tx2"/>
                </a:solidFill>
                <a:sym typeface="Wingdings" panose="05000000000000000000" pitchFamily="2" charset="2"/>
              </a:rPr>
              <a:t>(</a:t>
            </a:r>
            <a:r>
              <a:rPr lang="nl-NL" sz="1800" dirty="0" err="1">
                <a:solidFill>
                  <a:schemeClr val="tx2"/>
                </a:solidFill>
                <a:sym typeface="Wingdings" panose="05000000000000000000" pitchFamily="2" charset="2"/>
              </a:rPr>
              <a:t>Cunningham</a:t>
            </a:r>
            <a:r>
              <a:rPr lang="nl-NL" sz="1800" dirty="0">
                <a:solidFill>
                  <a:schemeClr val="tx2"/>
                </a:solidFill>
                <a:sym typeface="Wingdings" panose="05000000000000000000" pitchFamily="2" charset="2"/>
              </a:rPr>
              <a:t> et al., 2021)</a:t>
            </a:r>
          </a:p>
          <a:p>
            <a:pPr lvl="1">
              <a:buFont typeface="Wingdings" panose="05000000000000000000" pitchFamily="2" charset="2"/>
              <a:buChar char="à"/>
            </a:pPr>
            <a:endParaRPr lang="nl-NL" sz="1800" dirty="0">
              <a:solidFill>
                <a:schemeClr val="tx2"/>
              </a:solidFill>
              <a:sym typeface="Wingdings" panose="05000000000000000000" pitchFamily="2" charset="2"/>
            </a:endParaRPr>
          </a:p>
          <a:p>
            <a:pPr lvl="1">
              <a:buFont typeface="Wingdings" panose="05000000000000000000" pitchFamily="2" charset="2"/>
              <a:buChar char="à"/>
            </a:pPr>
            <a:r>
              <a:rPr lang="nl-NL" dirty="0" err="1">
                <a:solidFill>
                  <a:schemeClr val="tx2"/>
                </a:solidFill>
                <a:sym typeface="Wingdings" panose="05000000000000000000" pitchFamily="2" charset="2"/>
              </a:rPr>
              <a:t>Weak</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correlations</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between</a:t>
            </a:r>
            <a:r>
              <a:rPr lang="nl-NL" dirty="0">
                <a:solidFill>
                  <a:schemeClr val="tx2"/>
                </a:solidFill>
                <a:sym typeface="Wingdings" panose="05000000000000000000" pitchFamily="2" charset="2"/>
              </a:rPr>
              <a:t> CP </a:t>
            </a:r>
            <a:r>
              <a:rPr lang="nl-NL" dirty="0" err="1">
                <a:solidFill>
                  <a:schemeClr val="tx2"/>
                </a:solidFill>
                <a:sym typeface="Wingdings" panose="05000000000000000000" pitchFamily="2" charset="2"/>
              </a:rPr>
              <a:t>and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measures</a:t>
            </a:r>
            <a:r>
              <a:rPr lang="nl-NL" dirty="0">
                <a:solidFill>
                  <a:schemeClr val="tx2"/>
                </a:solidFill>
                <a:sym typeface="Wingdings" panose="05000000000000000000" pitchFamily="2" charset="2"/>
              </a:rPr>
              <a:t> of speech </a:t>
            </a:r>
            <a:r>
              <a:rPr lang="nl-NL" dirty="0" err="1">
                <a:solidFill>
                  <a:schemeClr val="tx2"/>
                </a:solidFill>
                <a:sym typeface="Wingdings" panose="05000000000000000000" pitchFamily="2" charset="2"/>
              </a:rPr>
              <a:t>abilities</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and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expressive</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vocabulary</a:t>
            </a:r>
            <a:r>
              <a:rPr lang="nl-NL" dirty="0">
                <a:solidFill>
                  <a:schemeClr val="tx2"/>
                </a:solidFill>
                <a:sym typeface="Wingdings" panose="05000000000000000000" pitchFamily="2" charset="2"/>
              </a:rPr>
              <a:t> </a:t>
            </a:r>
            <a:r>
              <a:rPr lang="nl-NL" sz="1800" dirty="0">
                <a:solidFill>
                  <a:schemeClr val="tx2"/>
                </a:solidFill>
                <a:sym typeface="Wingdings" panose="05000000000000000000" pitchFamily="2" charset="2"/>
              </a:rPr>
              <a:t>(</a:t>
            </a:r>
            <a:r>
              <a:rPr lang="nl-NL" sz="1800" dirty="0" err="1">
                <a:solidFill>
                  <a:schemeClr val="tx2"/>
                </a:solidFill>
                <a:sym typeface="Wingdings" panose="05000000000000000000" pitchFamily="2" charset="2"/>
              </a:rPr>
              <a:t>Cunningham</a:t>
            </a:r>
            <a:r>
              <a:rPr lang="nl-NL" sz="1800" dirty="0">
                <a:solidFill>
                  <a:schemeClr val="tx2"/>
                </a:solidFill>
                <a:sym typeface="Wingdings" panose="05000000000000000000" pitchFamily="2" charset="2"/>
              </a:rPr>
              <a:t> et al., 2021)</a:t>
            </a:r>
            <a:endParaRPr lang="nl-NL" dirty="0">
              <a:solidFill>
                <a:schemeClr val="tx2"/>
              </a:solidFill>
              <a:sym typeface="Wingdings" panose="05000000000000000000" pitchFamily="2" charset="2"/>
            </a:endParaRPr>
          </a:p>
          <a:p>
            <a:endParaRPr lang="nl-NL" dirty="0"/>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2</a:t>
            </a:fld>
            <a:endParaRPr lang="nl-NL"/>
          </a:p>
        </p:txBody>
      </p:sp>
    </p:spTree>
    <p:extLst>
      <p:ext uri="{BB962C8B-B14F-4D97-AF65-F5344CB8AC3E}">
        <p14:creationId xmlns:p14="http://schemas.microsoft.com/office/powerpoint/2010/main" val="118324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Sanne</a:t>
            </a:r>
            <a:endParaRPr lang="nl-NL"/>
          </a:p>
          <a:p>
            <a:pPr marL="0" indent="0">
              <a:buFontTx/>
              <a:buNone/>
            </a:pPr>
            <a:r>
              <a:rPr lang="nl-NL"/>
              <a:t>&gt;</a:t>
            </a:r>
            <a:r>
              <a:rPr lang="nl-NL" b="0"/>
              <a:t>Even aandacht besteden aan de genoemde antwoorden</a:t>
            </a:r>
            <a:r>
              <a:rPr lang="nl-NL"/>
              <a:t>&lt;</a:t>
            </a:r>
            <a:endParaRPr lang="nl-NL">
              <a:cs typeface="Calibri" panose="020F0502020204030204"/>
            </a:endParaRPr>
          </a:p>
          <a:p>
            <a:pPr marL="0" indent="0">
              <a:buFontTx/>
              <a:buNone/>
            </a:pPr>
            <a:endParaRPr lang="nl-NL" b="0"/>
          </a:p>
          <a:p>
            <a:pPr marL="0" indent="0">
              <a:buFontTx/>
              <a:buNone/>
            </a:pPr>
            <a:r>
              <a:rPr lang="nl-NL" b="0"/>
              <a:t>Bij TOS wordt natuurlijk vaak gedacht aan de geringe taalvaardigheid als belangrijke voorspeller voor welzijn</a:t>
            </a:r>
            <a:endParaRPr lang="nl-NL" b="0">
              <a:cs typeface="Calibri"/>
            </a:endParaRPr>
          </a:p>
          <a:p>
            <a:pPr marL="0" indent="0">
              <a:buFontTx/>
              <a:buNone/>
            </a:pPr>
            <a:r>
              <a:rPr lang="nl-NL" b="0"/>
              <a:t>We weten vanuit de literatuur taalproblemen een relatie hebben met de sociaal-emotionele ontwikkeling</a:t>
            </a:r>
            <a:endParaRPr lang="nl-NL" b="0">
              <a:cs typeface="Calibri"/>
            </a:endParaRPr>
          </a:p>
          <a:p>
            <a:pPr marL="0" indent="0">
              <a:buFontTx/>
              <a:buNone/>
            </a:pPr>
            <a:r>
              <a:rPr lang="nl-NL" b="0"/>
              <a:t>Die relatie is voor kinderen zonder TOS aangetoond en wordt ook wel bevestigd door het feit dat kinderen met TOS vaak problemen hebben op dit vlak</a:t>
            </a:r>
            <a:endParaRPr lang="nl-NL" b="0">
              <a:cs typeface="Calibri"/>
            </a:endParaRPr>
          </a:p>
          <a:p>
            <a:pPr marL="0" indent="0">
              <a:buFontTx/>
              <a:buNone/>
            </a:pPr>
            <a:r>
              <a:rPr lang="nl-NL" b="0"/>
              <a:t>Maar we weten ook taalvaardigheid bij TOS maar een klein deel van de variantie in welzijn verklaart</a:t>
            </a:r>
            <a:endParaRPr lang="nl-NL" b="0">
              <a:cs typeface="Calibri"/>
            </a:endParaRPr>
          </a:p>
          <a:p>
            <a:pPr marL="0" indent="0">
              <a:buFontTx/>
              <a:buNone/>
            </a:pPr>
            <a:r>
              <a:rPr lang="nl-NL" b="0"/>
              <a:t>Andere longitudinale studies toonden al dat ernstigere taalproblemen niet perse leiden tot meer problemen in welzijn</a:t>
            </a:r>
            <a:endParaRPr lang="nl-NL" b="0">
              <a:cs typeface="Calibri"/>
            </a:endParaRPr>
          </a:p>
          <a:p>
            <a:pPr marL="0" indent="0">
              <a:buFontTx/>
              <a:buNone/>
            </a:pPr>
            <a:r>
              <a:rPr lang="nl-NL" b="0"/>
              <a:t>Er lijken dus nog andere factoren een rol te spelen – waarvan jullie al allerlei mogelijke factoren hebben genoemd</a:t>
            </a:r>
            <a:endParaRPr lang="nl-NL" b="0">
              <a:cs typeface="Calibri"/>
            </a:endParaRP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3</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500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8817" y="4821506"/>
            <a:ext cx="5510530" cy="3944868"/>
          </a:xfrm>
          <a:prstGeom prst="rect">
            <a:avLst/>
          </a:prstGeom>
          <a:noFill/>
          <a:ln>
            <a:noFill/>
          </a:ln>
        </p:spPr>
        <p:txBody>
          <a:bodyPr spcFirstLastPara="1" wrap="square" lIns="96591" tIns="48282" rIns="96591" bIns="48282" anchor="t" anchorCtr="0">
            <a:noAutofit/>
          </a:bodyPr>
          <a:lstStyle/>
          <a:p>
            <a:r>
              <a:rPr lang="nl-NL">
                <a:cs typeface="Calibri"/>
              </a:rPr>
              <a:t>Sanne</a:t>
            </a:r>
            <a:endParaRPr lang="nl-NL"/>
          </a:p>
          <a:p>
            <a:r>
              <a:rPr lang="nl-NL"/>
              <a:t>Een mogelijke factor is de communicatieve participatie of redzaamheid van een kind.</a:t>
            </a:r>
            <a:endParaRPr lang="nl-NL">
              <a:cs typeface="Calibri"/>
            </a:endParaRPr>
          </a:p>
          <a:p>
            <a:r>
              <a:rPr lang="nl-NL"/>
              <a:t>‘Communicatieve participatie is het begrijpen en begrepen worden in een sociale context door het inzetten van verbale en/of non-verbale communicatieve vaardigheden’. Dat leunt natuurlijk sterk op je taalvaardigheid, maar is niet hetzelfde. </a:t>
            </a:r>
            <a:endParaRPr lang="nl-NL">
              <a:cs typeface="Calibri"/>
            </a:endParaRPr>
          </a:p>
          <a:p>
            <a:r>
              <a:rPr lang="nl-NL"/>
              <a:t>Er zijn kinderen met zwakke taalscores die zich toch goed kunnen redden in de communicatie, en </a:t>
            </a:r>
            <a:r>
              <a:rPr lang="nl-NL" err="1"/>
              <a:t>vice</a:t>
            </a:r>
            <a:r>
              <a:rPr lang="nl-NL"/>
              <a:t> versa.</a:t>
            </a:r>
            <a:endParaRPr lang="nl-NL">
              <a:cs typeface="Calibri"/>
            </a:endParaRPr>
          </a:p>
          <a:p>
            <a:endParaRPr lang="nl-NL"/>
          </a:p>
          <a:p>
            <a:r>
              <a:rPr lang="nl-NL"/>
              <a:t>Contact met anderen is essentieel voor de sociale en emotionele ontwikkeling. </a:t>
            </a:r>
            <a:endParaRPr lang="nl-NL">
              <a:cs typeface="Calibri"/>
            </a:endParaRPr>
          </a:p>
          <a:p>
            <a:r>
              <a:rPr lang="nl-NL"/>
              <a:t>Daarom denken we dat naast taal de communicatieve participatie een rol zou kunnen spelen in de verschillen die we zien tussen kinderen in welzijn.</a:t>
            </a:r>
            <a:endParaRPr lang="nl-NL">
              <a:cs typeface="Calibri"/>
            </a:endParaRPr>
          </a:p>
          <a:p>
            <a:r>
              <a:rPr lang="nl-NL"/>
              <a:t> </a:t>
            </a:r>
            <a:endParaRPr lang="nl-NL">
              <a:cs typeface="Calibri"/>
            </a:endParaRPr>
          </a:p>
          <a:p>
            <a:r>
              <a:rPr lang="nl-NL"/>
              <a:t>Hier nog ook iets over andere mogelijke factoren van invloed die mogelijk door mensen genoemd worden?:</a:t>
            </a:r>
            <a:endParaRPr lang="nl-NL">
              <a:cs typeface="Calibri"/>
            </a:endParaRPr>
          </a:p>
          <a:p>
            <a:pPr marL="171450" indent="-171450">
              <a:buFont typeface="Arial"/>
              <a:buChar char="•"/>
            </a:pPr>
            <a:r>
              <a:rPr lang="nl-NL"/>
              <a:t>Meertaligheid </a:t>
            </a:r>
            <a:endParaRPr lang="nl-NL">
              <a:cs typeface="Calibri" panose="020F0502020204030204"/>
            </a:endParaRPr>
          </a:p>
          <a:p>
            <a:pPr marL="171450" indent="-171450">
              <a:buFont typeface="Arial"/>
              <a:buChar char="•"/>
            </a:pPr>
            <a:r>
              <a:rPr lang="nl-NL"/>
              <a:t>SES</a:t>
            </a:r>
            <a:endParaRPr lang="nl-NL">
              <a:cs typeface="Calibri" panose="020F0502020204030204"/>
            </a:endParaRPr>
          </a:p>
          <a:p>
            <a:pPr marL="171450" indent="-171450">
              <a:buFont typeface="Arial"/>
              <a:buChar char="•"/>
            </a:pPr>
            <a:r>
              <a:rPr lang="nl-NL"/>
              <a:t>Meegenomen in de analyses</a:t>
            </a:r>
            <a:endParaRPr lang="nl-NL">
              <a:cs typeface="Calibri" panose="020F0502020204030204"/>
            </a:endParaRPr>
          </a:p>
          <a:p>
            <a:pPr marL="171450" indent="-171450">
              <a:buFont typeface="Arial"/>
              <a:buChar char="•"/>
            </a:pPr>
            <a:endParaRPr lang="nl-NL">
              <a:cs typeface="Calibri" panose="020F0502020204030204"/>
            </a:endParaRPr>
          </a:p>
          <a:p>
            <a:pPr marL="171450" indent="-171450">
              <a:buFont typeface="Arial"/>
              <a:buChar char="•"/>
            </a:pPr>
            <a:endParaRPr lang="nl-NL">
              <a:cs typeface="Calibri" panose="020F0502020204030204"/>
            </a:endParaRPr>
          </a:p>
          <a:p>
            <a:pPr marL="171450" indent="-171450">
              <a:buFont typeface="Arial"/>
              <a:buChar char="•"/>
            </a:pPr>
            <a:endParaRPr lang="nl-NL">
              <a:cs typeface="Calibri" panose="020F0502020204030204"/>
            </a:endParaRPr>
          </a:p>
          <a:p>
            <a:pPr marL="171450" indent="-171450">
              <a:buFont typeface="Arial"/>
              <a:buChar char="•"/>
            </a:pPr>
            <a:r>
              <a:rPr lang="nl-NL" b="1">
                <a:cs typeface="Calibri" panose="020F0502020204030204"/>
              </a:rPr>
              <a:t>Deze dia later nog een keer terugbrengen</a:t>
            </a:r>
          </a:p>
        </p:txBody>
      </p:sp>
      <p:sp>
        <p:nvSpPr>
          <p:cNvPr id="150" name="Google Shape;150;p6:notes"/>
          <p:cNvSpPr txBox="1">
            <a:spLocks noGrp="1"/>
          </p:cNvSpPr>
          <p:nvPr>
            <p:ph type="sldNum" idx="12"/>
          </p:nvPr>
        </p:nvSpPr>
        <p:spPr>
          <a:xfrm>
            <a:off x="3901698" y="9516039"/>
            <a:ext cx="2984871" cy="502674"/>
          </a:xfrm>
          <a:prstGeom prst="rect">
            <a:avLst/>
          </a:prstGeom>
          <a:noFill/>
          <a:ln>
            <a:noFill/>
          </a:ln>
        </p:spPr>
        <p:txBody>
          <a:bodyPr spcFirstLastPara="1" wrap="square" lIns="96591" tIns="48282" rIns="96591" bIns="48282" anchor="b" anchorCtr="0">
            <a:noAutofit/>
          </a:bodyPr>
          <a:lstStyle/>
          <a:p>
            <a:pPr>
              <a:buClr>
                <a:srgbClr val="000000"/>
              </a:buClr>
              <a:buSzPts val="1200"/>
            </a:pPr>
            <a:fld id="{00000000-1234-1234-1234-123412341234}" type="slidenum">
              <a:rPr lang="nl-NL">
                <a:solidFill>
                  <a:srgbClr val="000000"/>
                </a:solidFill>
                <a:latin typeface="Calibri"/>
                <a:ea typeface="Calibri"/>
                <a:cs typeface="Calibri"/>
                <a:sym typeface="Calibri"/>
              </a:rPr>
              <a:pPr>
                <a:buClr>
                  <a:srgbClr val="000000"/>
                </a:buClr>
                <a:buSzPts val="1200"/>
              </a:pPr>
              <a:t>4</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4611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50" dirty="0"/>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5</a:t>
            </a:fld>
            <a:endParaRPr lang="nl-NL"/>
          </a:p>
        </p:txBody>
      </p:sp>
    </p:spTree>
    <p:extLst>
      <p:ext uri="{BB962C8B-B14F-4D97-AF65-F5344CB8AC3E}">
        <p14:creationId xmlns:p14="http://schemas.microsoft.com/office/powerpoint/2010/main" val="226058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6</a:t>
            </a:fld>
            <a:endParaRPr lang="nl-NL"/>
          </a:p>
        </p:txBody>
      </p:sp>
    </p:spTree>
    <p:extLst>
      <p:ext uri="{BB962C8B-B14F-4D97-AF65-F5344CB8AC3E}">
        <p14:creationId xmlns:p14="http://schemas.microsoft.com/office/powerpoint/2010/main" val="66583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statistiek noemen of rechtsonder noemen </a:t>
            </a:r>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8</a:t>
            </a:fld>
            <a:endParaRPr lang="nl-NL"/>
          </a:p>
        </p:txBody>
      </p:sp>
    </p:spTree>
    <p:extLst>
      <p:ext uri="{BB962C8B-B14F-4D97-AF65-F5344CB8AC3E}">
        <p14:creationId xmlns:p14="http://schemas.microsoft.com/office/powerpoint/2010/main" val="272802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Is dit statistisch artefact noemenswaardig? </a:t>
            </a:r>
          </a:p>
          <a:p>
            <a:endParaRPr lang="nl-NL"/>
          </a:p>
          <a:p>
            <a:r>
              <a:rPr lang="nl-NL"/>
              <a:t>Deze kinderen kunnen goede zinnen maken, maar de communicatie naar de ander komt toch niet op gang, waardoor het misgaat in de interactie met anderen, miscommunicatie ontstaat. Dit kan weer leiden tot hogere score op SDQ. </a:t>
            </a:r>
          </a:p>
          <a:p>
            <a:endParaRPr lang="nl-NL"/>
          </a:p>
          <a:p>
            <a:r>
              <a:rPr lang="nl-NL"/>
              <a:t>Communicatieve participatie is misschien belangrijk in het voorkomen van sociaal-emotionele problemen.  </a:t>
            </a:r>
          </a:p>
          <a:p>
            <a:endParaRPr lang="nl-NL"/>
          </a:p>
          <a:p>
            <a:r>
              <a:rPr lang="nl-NL"/>
              <a:t>Een hoger van taal leidt niet altijd tot meer succes in dagelijks functioneren. </a:t>
            </a:r>
          </a:p>
          <a:p>
            <a:endParaRPr lang="nl-NL"/>
          </a:p>
          <a:p>
            <a:r>
              <a:rPr lang="nl-NL"/>
              <a:t>Een direct effect tussen taal en well </a:t>
            </a:r>
            <a:r>
              <a:rPr lang="nl-NL" err="1"/>
              <a:t>being</a:t>
            </a:r>
            <a:r>
              <a:rPr lang="nl-NL"/>
              <a:t> is er niet. Er zit nog iets tussen. </a:t>
            </a:r>
          </a:p>
          <a:p>
            <a:r>
              <a:rPr lang="nl-NL"/>
              <a:t>Een andere factor zoals executieve functies of non-verbale communicatie kan ook van invloed zijn. </a:t>
            </a:r>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9</a:t>
            </a:fld>
            <a:endParaRPr lang="nl-NL"/>
          </a:p>
        </p:txBody>
      </p:sp>
    </p:spTree>
    <p:extLst>
      <p:ext uri="{BB962C8B-B14F-4D97-AF65-F5344CB8AC3E}">
        <p14:creationId xmlns:p14="http://schemas.microsoft.com/office/powerpoint/2010/main" val="950092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10</a:t>
            </a:fld>
            <a:endParaRPr lang="nl-NL"/>
          </a:p>
        </p:txBody>
      </p:sp>
    </p:spTree>
    <p:extLst>
      <p:ext uri="{BB962C8B-B14F-4D97-AF65-F5344CB8AC3E}">
        <p14:creationId xmlns:p14="http://schemas.microsoft.com/office/powerpoint/2010/main" val="157971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Deelkracht logo </a:t>
            </a:r>
          </a:p>
        </p:txBody>
      </p:sp>
      <p:sp>
        <p:nvSpPr>
          <p:cNvPr id="4" name="Tijdelijke aanduiding voor dianummer 3"/>
          <p:cNvSpPr>
            <a:spLocks noGrp="1"/>
          </p:cNvSpPr>
          <p:nvPr>
            <p:ph type="sldNum" sz="quarter" idx="5"/>
          </p:nvPr>
        </p:nvSpPr>
        <p:spPr/>
        <p:txBody>
          <a:bodyPr/>
          <a:lstStyle/>
          <a:p>
            <a:fld id="{2914FAC2-FBF6-4F72-B827-08C6D952B4EF}" type="slidenum">
              <a:rPr lang="nl-NL" smtClean="0"/>
              <a:t>11</a:t>
            </a:fld>
            <a:endParaRPr lang="nl-NL"/>
          </a:p>
        </p:txBody>
      </p:sp>
    </p:spTree>
    <p:extLst>
      <p:ext uri="{BB962C8B-B14F-4D97-AF65-F5344CB8AC3E}">
        <p14:creationId xmlns:p14="http://schemas.microsoft.com/office/powerpoint/2010/main" val="189255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09.08.2023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09.08.2023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09.08.2023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15A30-3739-2826-13F7-DE25A63720A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A0142C9-309B-09F5-C293-895B78B0B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C9E5FE1-B385-3925-5332-900C03AEBCBD}"/>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6684B49A-B68A-9FE6-D920-D553124ACC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1740F1-A024-9BE4-8FAC-9C6295882E2C}"/>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39936570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5B1CE-A9F3-DD35-2B51-00B5B73503A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F65A50-D8E8-C4E1-8E38-EE82FFEC74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0DC613-F680-A18E-7CF2-2A5DBACB8B82}"/>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58C76786-602C-0E30-431C-36CCAF37DE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5375E5-89D0-0109-4174-042FDF56C991}"/>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3434636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D1CAC-CDB8-45A0-D000-BBC1452446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114C2EB-6B29-6A96-CECE-AF3D3D4DA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0065E58-107D-6E7C-7ABD-98C063C014D3}"/>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5DC510D4-4033-245E-5AAF-02954B5FB1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E11635-3B3B-FF5C-A346-09078B5211A2}"/>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1582421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B641A-FBAD-CD24-9C09-D3C8B60823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B9F8427-9E81-59B6-CEE2-019D5205052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46FEC97-42AB-C9E6-8C1C-71FE442DE4A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1592F10-4AD1-23F9-891D-3C3066FA14F2}"/>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6" name="Tijdelijke aanduiding voor voettekst 5">
            <a:extLst>
              <a:ext uri="{FF2B5EF4-FFF2-40B4-BE49-F238E27FC236}">
                <a16:creationId xmlns:a16="http://schemas.microsoft.com/office/drawing/2014/main" id="{72B85CBC-59FF-CA88-846E-67F162DD76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74768B0-E081-93BF-00E3-E1C562334A71}"/>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2782505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6F9D72-D434-574D-37BD-B5C17400083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648B65E-51DE-A0BF-D5C6-8B1A7921D8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8308005-1C04-1F1E-EEBA-D9ED2179C9D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0E4E8FF-58F0-7635-86B5-A0A8F0520A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972CE38-B223-5F74-AE88-912DC70C0E2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85A607E-DD3E-2885-F95F-5554E24CC3E5}"/>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8" name="Tijdelijke aanduiding voor voettekst 7">
            <a:extLst>
              <a:ext uri="{FF2B5EF4-FFF2-40B4-BE49-F238E27FC236}">
                <a16:creationId xmlns:a16="http://schemas.microsoft.com/office/drawing/2014/main" id="{FE611E6D-0DF0-9B6E-0DBE-58B7D15DD02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D60B414-6B4E-213D-6842-ECF16CDC8BB3}"/>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1731179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91BF7-9830-A975-3B81-2809D7EB052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BF28C09-21A2-A73C-F806-ED6087AB4C61}"/>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4" name="Tijdelijke aanduiding voor voettekst 3">
            <a:extLst>
              <a:ext uri="{FF2B5EF4-FFF2-40B4-BE49-F238E27FC236}">
                <a16:creationId xmlns:a16="http://schemas.microsoft.com/office/drawing/2014/main" id="{3CE1578F-D74F-4414-56C4-9915C41B6A2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9AA0F1-6EC2-9B23-7D4F-F517E0833E1F}"/>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1434159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E1F6EBC-9B79-B5DA-B54C-7F4D3455D64D}"/>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3" name="Tijdelijke aanduiding voor voettekst 2">
            <a:extLst>
              <a:ext uri="{FF2B5EF4-FFF2-40B4-BE49-F238E27FC236}">
                <a16:creationId xmlns:a16="http://schemas.microsoft.com/office/drawing/2014/main" id="{9D0C27EE-5504-DEB3-652D-9F66295430F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6921D44-93C1-561F-9176-425EB7F622E1}"/>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219384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ACC6B-71AE-F81C-4C9F-C3C9B611F63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36A44C-91DD-4047-12C1-36D15DD89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F6D64D1-2C6A-1F08-12DD-19E9ACACF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CA5F673-685E-6CFE-9965-183D2FCB3723}"/>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6" name="Tijdelijke aanduiding voor voettekst 5">
            <a:extLst>
              <a:ext uri="{FF2B5EF4-FFF2-40B4-BE49-F238E27FC236}">
                <a16:creationId xmlns:a16="http://schemas.microsoft.com/office/drawing/2014/main" id="{311C5D68-C4CA-B078-26DA-CEFAEA69AA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1EEF38-EAEF-179D-A7FD-9ADCA8FEAAC5}"/>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8382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09.08.2023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7BA04-0A8C-40BD-9D9F-9066AB358A2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0C6AB3-51CE-25B3-42DD-B1A37115C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F13BCFB-8E2E-208E-4DAE-0230A099D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ADDF72-D474-D4CB-6DFB-5AE960EA8640}"/>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6" name="Tijdelijke aanduiding voor voettekst 5">
            <a:extLst>
              <a:ext uri="{FF2B5EF4-FFF2-40B4-BE49-F238E27FC236}">
                <a16:creationId xmlns:a16="http://schemas.microsoft.com/office/drawing/2014/main" id="{199FD279-E51E-9192-033A-2E555F06DD3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7242581-135C-E69D-9C86-9AB1CEEBCDB4}"/>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7689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07014-DB97-1F42-0701-394190D982C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C587476-E8B2-2DBD-9752-97D8A94EEB9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CA8E60-433F-016D-54BD-6B5818B7ED40}"/>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F8AC1937-BDDD-2608-964A-24394E803F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F51FBE-2296-674B-2E2C-0F5B21398C05}"/>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2133601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064C1C4-0246-0CE4-7AEC-80E5D9A5E0F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AF3801-E5C5-2A6A-4F6D-FC44199488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1B11FD-3F6A-D0BD-589D-0D28E42121F1}"/>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5DAB2711-3C16-149C-FFF7-1B8124B108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BA5EDC-5077-EB37-89E6-5E854BE695AF}"/>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1759107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064C1C4-0246-0CE4-7AEC-80E5D9A5E0F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FAF3801-E5C5-2A6A-4F6D-FC44199488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1B11FD-3F6A-D0BD-589D-0D28E42121F1}"/>
              </a:ext>
            </a:extLst>
          </p:cNvPr>
          <p:cNvSpPr>
            <a:spLocks noGrp="1"/>
          </p:cNvSpPr>
          <p:nvPr>
            <p:ph type="dt" sz="half" idx="10"/>
          </p:nvPr>
        </p:nvSpPr>
        <p:spPr/>
        <p:txBody>
          <a:body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5DAB2711-3C16-149C-FFF7-1B8124B108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BA5EDC-5077-EB37-89E6-5E854BE695AF}"/>
              </a:ext>
            </a:extLst>
          </p:cNvPr>
          <p:cNvSpPr>
            <a:spLocks noGrp="1"/>
          </p:cNvSpPr>
          <p:nvPr>
            <p:ph type="sldNum" sz="quarter" idx="12"/>
          </p:nvPr>
        </p:nvSpPr>
        <p:spPr/>
        <p:txBody>
          <a:bodyPr/>
          <a:lstStyle/>
          <a:p>
            <a:fld id="{08FC9697-5D5A-F444-91A2-EA5B16D759DA}" type="slidenum">
              <a:rPr lang="nl-NL" smtClean="0"/>
              <a:t>‹nr.›</a:t>
            </a:fld>
            <a:endParaRPr lang="nl-NL"/>
          </a:p>
        </p:txBody>
      </p:sp>
    </p:spTree>
    <p:extLst>
      <p:ext uri="{BB962C8B-B14F-4D97-AF65-F5344CB8AC3E}">
        <p14:creationId xmlns:p14="http://schemas.microsoft.com/office/powerpoint/2010/main" val="186970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ind slid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773DE6-F720-44BB-A370-8A3A91F2631D}"/>
              </a:ext>
            </a:extLst>
          </p:cNvPr>
          <p:cNvPicPr>
            <a:picLocks noChangeAspect="1"/>
          </p:cNvPicPr>
          <p:nvPr userDrawn="1"/>
        </p:nvPicPr>
        <p:blipFill rotWithShape="1">
          <a:blip r:embed="rId2"/>
          <a:srcRect t="4001"/>
          <a:stretch/>
        </p:blipFill>
        <p:spPr>
          <a:xfrm>
            <a:off x="0" y="0"/>
            <a:ext cx="12192000" cy="7088054"/>
          </a:xfrm>
          <a:prstGeom prst="rect">
            <a:avLst/>
          </a:prstGeom>
        </p:spPr>
      </p:pic>
    </p:spTree>
    <p:extLst>
      <p:ext uri="{BB962C8B-B14F-4D97-AF65-F5344CB8AC3E}">
        <p14:creationId xmlns:p14="http://schemas.microsoft.com/office/powerpoint/2010/main" val="173139365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guliere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BD046-507A-4536-AFE7-6D281705630A}"/>
              </a:ext>
            </a:extLst>
          </p:cNvPr>
          <p:cNvSpPr>
            <a:spLocks noGrp="1"/>
          </p:cNvSpPr>
          <p:nvPr>
            <p:ph type="title"/>
          </p:nvPr>
        </p:nvSpPr>
        <p:spPr/>
        <p:txBody>
          <a:bodyPr/>
          <a:lstStyle/>
          <a:p>
            <a:r>
              <a:rPr lang="nl-NL"/>
              <a:t>Klik om stijl te bewerken</a:t>
            </a:r>
          </a:p>
        </p:txBody>
      </p:sp>
      <p:sp>
        <p:nvSpPr>
          <p:cNvPr id="3" name="Tijdelijke aanduiding voor dianummer 2">
            <a:extLst>
              <a:ext uri="{FF2B5EF4-FFF2-40B4-BE49-F238E27FC236}">
                <a16:creationId xmlns:a16="http://schemas.microsoft.com/office/drawing/2014/main" id="{C3AEDDA4-DAB7-4854-8B3E-B454D24079BF}"/>
              </a:ext>
            </a:extLst>
          </p:cNvPr>
          <p:cNvSpPr>
            <a:spLocks noGrp="1"/>
          </p:cNvSpPr>
          <p:nvPr>
            <p:ph type="sldNum" sz="quarter" idx="10"/>
          </p:nvPr>
        </p:nvSpPr>
        <p:spPr/>
        <p:txBody>
          <a:bodyPr/>
          <a:lstStyle/>
          <a:p>
            <a:fld id="{D5FED093-36BE-4103-BEB3-043BB31D0738}" type="slidenum">
              <a:rPr lang="nl-NL" smtClean="0"/>
              <a:pPr/>
              <a:t>‹nr.›</a:t>
            </a:fld>
            <a:endParaRPr lang="nl-NL"/>
          </a:p>
        </p:txBody>
      </p:sp>
      <p:sp>
        <p:nvSpPr>
          <p:cNvPr id="4" name="Tijdelijke aanduiding voor inhoud 2">
            <a:extLst>
              <a:ext uri="{FF2B5EF4-FFF2-40B4-BE49-F238E27FC236}">
                <a16:creationId xmlns:a16="http://schemas.microsoft.com/office/drawing/2014/main" id="{75E7EE70-8632-4933-8376-58BC6F109BF2}"/>
              </a:ext>
            </a:extLst>
          </p:cNvPr>
          <p:cNvSpPr>
            <a:spLocks noGrp="1"/>
          </p:cNvSpPr>
          <p:nvPr>
            <p:ph idx="1"/>
          </p:nvPr>
        </p:nvSpPr>
        <p:spPr>
          <a:xfrm>
            <a:off x="399245" y="1306409"/>
            <a:ext cx="10524128" cy="501852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2874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09.08.2023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09.08.2023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09.08.2023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09.08.2023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09.08.2023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09.08.2023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09.08.2023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09.08.2023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BBFED35-396C-8472-9167-5A9A4DC401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649C9D5-D7EB-0623-060F-1FF690B49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90A8B4-2751-0E4F-2D95-B4EF3506C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54774-5DEB-6E49-B784-B8105E5C1620}" type="datetimeFigureOut">
              <a:rPr lang="nl-NL" smtClean="0"/>
              <a:t>9-8-2023</a:t>
            </a:fld>
            <a:endParaRPr lang="nl-NL"/>
          </a:p>
        </p:txBody>
      </p:sp>
      <p:sp>
        <p:nvSpPr>
          <p:cNvPr id="5" name="Tijdelijke aanduiding voor voettekst 4">
            <a:extLst>
              <a:ext uri="{FF2B5EF4-FFF2-40B4-BE49-F238E27FC236}">
                <a16:creationId xmlns:a16="http://schemas.microsoft.com/office/drawing/2014/main" id="{67AF3967-E164-7782-9AC7-761048FC5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2A17AB0-57F2-D037-5052-B93A3CFAB7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C9697-5D5A-F444-91A2-EA5B16D759DA}" type="slidenum">
              <a:rPr lang="nl-NL" smtClean="0"/>
              <a:t>‹nr.›</a:t>
            </a:fld>
            <a:endParaRPr lang="nl-NL"/>
          </a:p>
        </p:txBody>
      </p:sp>
    </p:spTree>
    <p:extLst>
      <p:ext uri="{BB962C8B-B14F-4D97-AF65-F5344CB8AC3E}">
        <p14:creationId xmlns:p14="http://schemas.microsoft.com/office/powerpoint/2010/main" val="3338064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microsoft.com/office/2018/10/relationships/comments" Target="../comments/modernComment_1C8_80BB25FF.xml"/><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hyperlink" Target="mailto:info@projecttaalinzicht.nl" TargetMode="External"/><Relationship Id="rId2" Type="http://schemas.openxmlformats.org/officeDocument/2006/relationships/notesSlide" Target="../notesSlides/notesSlide9.xml"/><Relationship Id="rId16"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g"/><Relationship Id="rId5" Type="http://schemas.openxmlformats.org/officeDocument/2006/relationships/hyperlink" Target="http://www.projecttaalinzicht.nl/" TargetMode="External"/><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0.png"/><Relationship Id="rId9" Type="http://schemas.openxmlformats.org/officeDocument/2006/relationships/image" Target="../media/image34.jpeg"/><Relationship Id="rId1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microsoft.com/office/2018/10/relationships/comments" Target="../comments/modernComment_1B3_AAE277BF.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microsoft.com/office/2018/10/relationships/comments" Target="../comments/modernComment_101_64A4BD1C.xm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2_98CBE3AA.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microsoft.com/office/2018/10/relationships/comments" Target="../comments/modernComment_1CB_A624F981.xml"/><Relationship Id="rId1" Type="http://schemas.openxmlformats.org/officeDocument/2006/relationships/slideLayout" Target="../slideLayouts/slideLayout2.xml"/><Relationship Id="rId6" Type="http://schemas.microsoft.com/office/2014/relationships/chartEx" Target="../charts/chartEx2.xml"/><Relationship Id="rId5" Type="http://schemas.openxmlformats.org/officeDocument/2006/relationships/image" Target="../media/image210.png"/><Relationship Id="rId4" Type="http://schemas.microsoft.com/office/2014/relationships/chartEx" Target="../charts/chartEx1.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C4_39019A2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622023A-182F-C4E9-1771-B27A2A441813}"/>
              </a:ext>
            </a:extLst>
          </p:cNvPr>
          <p:cNvSpPr/>
          <p:nvPr/>
        </p:nvSpPr>
        <p:spPr>
          <a:xfrm>
            <a:off x="0" y="-1"/>
            <a:ext cx="12192000" cy="5866165"/>
          </a:xfrm>
          <a:prstGeom prst="rect">
            <a:avLst/>
          </a:prstGeom>
          <a:solidFill>
            <a:srgbClr val="5AC3E1">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Google Shape;89;p1">
            <a:extLst>
              <a:ext uri="{FF2B5EF4-FFF2-40B4-BE49-F238E27FC236}">
                <a16:creationId xmlns:a16="http://schemas.microsoft.com/office/drawing/2014/main" id="{D7BC9BA8-2D86-C48C-BD9E-39DE494D04BB}"/>
              </a:ext>
            </a:extLst>
          </p:cNvPr>
          <p:cNvSpPr txBox="1">
            <a:spLocks/>
          </p:cNvSpPr>
          <p:nvPr/>
        </p:nvSpPr>
        <p:spPr>
          <a:xfrm>
            <a:off x="759797" y="2270468"/>
            <a:ext cx="10515600" cy="1420526"/>
          </a:xfrm>
          <a:prstGeom prst="rect">
            <a:avLst/>
          </a:prstGeom>
          <a:noFill/>
          <a:ln>
            <a:noFill/>
          </a:ln>
        </p:spPr>
        <p:txBody>
          <a:bodyPr spcFirstLastPara="1" wrap="square" lIns="91425" tIns="45700" rIns="91425" bIns="4570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nl-NL" sz="3200" b="1" dirty="0">
                <a:solidFill>
                  <a:srgbClr val="004381"/>
                </a:solidFill>
                <a:latin typeface="Open Sans"/>
                <a:ea typeface="Open Sans"/>
                <a:cs typeface="Open Sans"/>
              </a:rPr>
              <a:t>The </a:t>
            </a:r>
            <a:r>
              <a:rPr lang="nl-NL" sz="3200" b="1" err="1">
                <a:solidFill>
                  <a:srgbClr val="004381"/>
                </a:solidFill>
                <a:latin typeface="Open Sans"/>
                <a:ea typeface="Open Sans"/>
                <a:cs typeface="Open Sans"/>
              </a:rPr>
              <a:t>role</a:t>
            </a:r>
            <a:r>
              <a:rPr lang="nl-NL" sz="3200" b="1" dirty="0">
                <a:solidFill>
                  <a:srgbClr val="004381"/>
                </a:solidFill>
                <a:latin typeface="Open Sans"/>
                <a:ea typeface="Open Sans"/>
                <a:cs typeface="Open Sans"/>
              </a:rPr>
              <a:t> of </a:t>
            </a:r>
            <a:r>
              <a:rPr lang="nl-NL" sz="3200" b="1" err="1">
                <a:solidFill>
                  <a:srgbClr val="004381"/>
                </a:solidFill>
                <a:latin typeface="Open Sans"/>
                <a:ea typeface="Open Sans"/>
                <a:cs typeface="Open Sans"/>
              </a:rPr>
              <a:t>communicative</a:t>
            </a:r>
            <a:r>
              <a:rPr lang="nl-NL" sz="3200" b="1" dirty="0">
                <a:solidFill>
                  <a:srgbClr val="004381"/>
                </a:solidFill>
                <a:latin typeface="Open Sans"/>
                <a:ea typeface="Open Sans"/>
                <a:cs typeface="Open Sans"/>
              </a:rPr>
              <a:t> </a:t>
            </a:r>
            <a:r>
              <a:rPr lang="nl-NL" sz="3200" b="1" err="1">
                <a:solidFill>
                  <a:srgbClr val="004381"/>
                </a:solidFill>
                <a:latin typeface="Open Sans"/>
                <a:ea typeface="Open Sans"/>
                <a:cs typeface="Open Sans"/>
              </a:rPr>
              <a:t>participation</a:t>
            </a:r>
            <a:r>
              <a:rPr lang="nl-NL" sz="3200" b="1" dirty="0">
                <a:solidFill>
                  <a:srgbClr val="004381"/>
                </a:solidFill>
                <a:latin typeface="Open Sans"/>
                <a:ea typeface="Open Sans"/>
                <a:cs typeface="Open Sans"/>
              </a:rPr>
              <a:t> </a:t>
            </a:r>
            <a:endParaRPr lang="en-US" sz="3200" dirty="0" err="1">
              <a:solidFill>
                <a:srgbClr val="000000"/>
              </a:solidFill>
              <a:latin typeface="Calibri Light" panose="020F0302020204030204"/>
              <a:ea typeface="Open Sans"/>
              <a:cs typeface="Calibri Light" panose="020F0302020204030204"/>
            </a:endParaRPr>
          </a:p>
          <a:p>
            <a:pPr algn="ctr">
              <a:spcBef>
                <a:spcPts val="0"/>
              </a:spcBef>
            </a:pPr>
            <a:r>
              <a:rPr lang="nl-NL" sz="3200" b="1">
                <a:solidFill>
                  <a:srgbClr val="004381"/>
                </a:solidFill>
                <a:latin typeface="Open Sans"/>
                <a:ea typeface="Open Sans"/>
                <a:cs typeface="Open Sans"/>
              </a:rPr>
              <a:t>in </a:t>
            </a:r>
            <a:r>
              <a:rPr lang="nl-NL" sz="3200" b="1" err="1">
                <a:solidFill>
                  <a:srgbClr val="004381"/>
                </a:solidFill>
                <a:latin typeface="Open Sans"/>
                <a:ea typeface="Open Sans"/>
                <a:cs typeface="Open Sans"/>
              </a:rPr>
              <a:t>the</a:t>
            </a:r>
            <a:r>
              <a:rPr lang="nl-NL" sz="3200" b="1" dirty="0">
                <a:solidFill>
                  <a:srgbClr val="004381"/>
                </a:solidFill>
                <a:latin typeface="Open Sans"/>
                <a:ea typeface="Open Sans"/>
                <a:cs typeface="Open Sans"/>
              </a:rPr>
              <a:t> </a:t>
            </a:r>
            <a:r>
              <a:rPr lang="nl-NL" sz="3200" b="1" err="1">
                <a:solidFill>
                  <a:srgbClr val="004381"/>
                </a:solidFill>
                <a:latin typeface="Open Sans"/>
                <a:ea typeface="Open Sans"/>
                <a:cs typeface="Open Sans"/>
              </a:rPr>
              <a:t>relation</a:t>
            </a:r>
            <a:r>
              <a:rPr lang="nl-NL" sz="3200" b="1" dirty="0">
                <a:solidFill>
                  <a:srgbClr val="004381"/>
                </a:solidFill>
                <a:latin typeface="Open Sans"/>
                <a:ea typeface="Open Sans"/>
                <a:cs typeface="Open Sans"/>
              </a:rPr>
              <a:t> </a:t>
            </a:r>
            <a:r>
              <a:rPr lang="nl-NL" sz="3200" b="1" err="1">
                <a:solidFill>
                  <a:srgbClr val="004381"/>
                </a:solidFill>
                <a:latin typeface="Open Sans"/>
                <a:ea typeface="Open Sans"/>
                <a:cs typeface="Open Sans"/>
              </a:rPr>
              <a:t>between</a:t>
            </a:r>
            <a:r>
              <a:rPr lang="nl-NL" sz="3200" b="1" dirty="0">
                <a:solidFill>
                  <a:srgbClr val="004381"/>
                </a:solidFill>
                <a:latin typeface="Open Sans"/>
                <a:ea typeface="Open Sans"/>
                <a:cs typeface="Open Sans"/>
              </a:rPr>
              <a:t> </a:t>
            </a:r>
            <a:r>
              <a:rPr lang="nl-NL" sz="3200" b="1" err="1">
                <a:solidFill>
                  <a:srgbClr val="004381"/>
                </a:solidFill>
                <a:latin typeface="Open Sans"/>
                <a:ea typeface="Open Sans"/>
                <a:cs typeface="Open Sans"/>
              </a:rPr>
              <a:t>language</a:t>
            </a:r>
            <a:r>
              <a:rPr lang="nl-NL" sz="3200" b="1" dirty="0">
                <a:solidFill>
                  <a:srgbClr val="004381"/>
                </a:solidFill>
                <a:latin typeface="Open Sans"/>
                <a:ea typeface="Open Sans"/>
                <a:cs typeface="Open Sans"/>
              </a:rPr>
              <a:t> </a:t>
            </a:r>
            <a:r>
              <a:rPr lang="nl-NL" sz="3200" b="1" err="1">
                <a:solidFill>
                  <a:srgbClr val="004381"/>
                </a:solidFill>
                <a:latin typeface="Open Sans"/>
                <a:ea typeface="Open Sans"/>
                <a:cs typeface="Open Sans"/>
              </a:rPr>
              <a:t>and</a:t>
            </a:r>
            <a:r>
              <a:rPr lang="nl-NL" sz="3200" b="1" dirty="0">
                <a:solidFill>
                  <a:srgbClr val="004381"/>
                </a:solidFill>
                <a:latin typeface="Open Sans"/>
                <a:ea typeface="Open Sans"/>
                <a:cs typeface="Open Sans"/>
              </a:rPr>
              <a:t> well-</a:t>
            </a:r>
            <a:r>
              <a:rPr lang="nl-NL" sz="3200" b="1" err="1">
                <a:solidFill>
                  <a:srgbClr val="004381"/>
                </a:solidFill>
                <a:latin typeface="Open Sans"/>
                <a:ea typeface="Open Sans"/>
                <a:cs typeface="Open Sans"/>
              </a:rPr>
              <a:t>being</a:t>
            </a:r>
            <a:r>
              <a:rPr lang="nl-NL" sz="3200" b="1" dirty="0">
                <a:solidFill>
                  <a:srgbClr val="004381"/>
                </a:solidFill>
                <a:latin typeface="Open Sans"/>
                <a:ea typeface="Open Sans"/>
                <a:cs typeface="Open Sans"/>
              </a:rPr>
              <a:t> </a:t>
            </a:r>
            <a:endParaRPr lang="en-US" sz="3200">
              <a:solidFill>
                <a:srgbClr val="000000"/>
              </a:solidFill>
              <a:latin typeface="Calibri Light" panose="020F0302020204030204"/>
              <a:ea typeface="Open Sans"/>
              <a:cs typeface="Calibri Light"/>
            </a:endParaRPr>
          </a:p>
          <a:p>
            <a:pPr algn="ctr">
              <a:spcBef>
                <a:spcPts val="0"/>
              </a:spcBef>
            </a:pPr>
            <a:r>
              <a:rPr lang="nl-NL" sz="3200" b="1" dirty="0">
                <a:solidFill>
                  <a:srgbClr val="004381"/>
                </a:solidFill>
                <a:latin typeface="Open Sans"/>
                <a:ea typeface="Open Sans"/>
                <a:cs typeface="Open Sans"/>
              </a:rPr>
              <a:t>in </a:t>
            </a:r>
            <a:r>
              <a:rPr lang="nl-NL" sz="3200" b="1" dirty="0" err="1">
                <a:solidFill>
                  <a:srgbClr val="004381"/>
                </a:solidFill>
                <a:latin typeface="Open Sans"/>
                <a:ea typeface="Open Sans"/>
                <a:cs typeface="Open Sans"/>
              </a:rPr>
              <a:t>children</a:t>
            </a:r>
            <a:r>
              <a:rPr lang="nl-NL" sz="3200" b="1" dirty="0">
                <a:solidFill>
                  <a:srgbClr val="004381"/>
                </a:solidFill>
                <a:latin typeface="Open Sans"/>
                <a:ea typeface="Open Sans"/>
                <a:cs typeface="Open Sans"/>
              </a:rPr>
              <a:t> </a:t>
            </a:r>
            <a:r>
              <a:rPr lang="nl-NL" sz="3200" b="1" dirty="0" err="1">
                <a:solidFill>
                  <a:srgbClr val="004381"/>
                </a:solidFill>
                <a:latin typeface="Open Sans"/>
                <a:ea typeface="Open Sans"/>
                <a:cs typeface="Open Sans"/>
              </a:rPr>
              <a:t>with</a:t>
            </a:r>
            <a:r>
              <a:rPr lang="nl-NL" sz="3200" b="1" dirty="0">
                <a:solidFill>
                  <a:srgbClr val="004381"/>
                </a:solidFill>
                <a:latin typeface="Open Sans"/>
                <a:ea typeface="Open Sans"/>
                <a:cs typeface="Open Sans"/>
              </a:rPr>
              <a:t> DLD</a:t>
            </a:r>
            <a:endParaRPr lang="en-US" sz="3200">
              <a:cs typeface="Calibri Light"/>
            </a:endParaRPr>
          </a:p>
        </p:txBody>
      </p:sp>
      <p:pic>
        <p:nvPicPr>
          <p:cNvPr id="4" name="Google Shape;90;p1">
            <a:extLst>
              <a:ext uri="{FF2B5EF4-FFF2-40B4-BE49-F238E27FC236}">
                <a16:creationId xmlns:a16="http://schemas.microsoft.com/office/drawing/2014/main" id="{D36DAEE9-B8DB-EC27-92AD-AB9EC4AD28D9}"/>
              </a:ext>
            </a:extLst>
          </p:cNvPr>
          <p:cNvPicPr preferRelativeResize="0"/>
          <p:nvPr/>
        </p:nvPicPr>
        <p:blipFill rotWithShape="1">
          <a:blip r:embed="rId2">
            <a:alphaModFix/>
          </a:blip>
          <a:srcRect/>
          <a:stretch/>
        </p:blipFill>
        <p:spPr>
          <a:xfrm>
            <a:off x="4346100" y="215476"/>
            <a:ext cx="3342991" cy="1869378"/>
          </a:xfrm>
          <a:prstGeom prst="rect">
            <a:avLst/>
          </a:prstGeom>
          <a:noFill/>
          <a:ln>
            <a:noFill/>
          </a:ln>
        </p:spPr>
      </p:pic>
      <p:pic>
        <p:nvPicPr>
          <p:cNvPr id="5" name="Google Shape;91;p1">
            <a:extLst>
              <a:ext uri="{FF2B5EF4-FFF2-40B4-BE49-F238E27FC236}">
                <a16:creationId xmlns:a16="http://schemas.microsoft.com/office/drawing/2014/main" id="{3960E11A-CA5A-A9C9-0345-3F29931AF8C5}"/>
              </a:ext>
            </a:extLst>
          </p:cNvPr>
          <p:cNvPicPr preferRelativeResize="0"/>
          <p:nvPr/>
        </p:nvPicPr>
        <p:blipFill rotWithShape="1">
          <a:blip r:embed="rId3">
            <a:alphaModFix/>
          </a:blip>
          <a:srcRect/>
          <a:stretch/>
        </p:blipFill>
        <p:spPr>
          <a:xfrm>
            <a:off x="5730791" y="6081391"/>
            <a:ext cx="1211162" cy="610527"/>
          </a:xfrm>
          <a:prstGeom prst="rect">
            <a:avLst/>
          </a:prstGeom>
          <a:noFill/>
          <a:ln>
            <a:noFill/>
          </a:ln>
        </p:spPr>
      </p:pic>
      <p:pic>
        <p:nvPicPr>
          <p:cNvPr id="6" name="Google Shape;92;p1">
            <a:extLst>
              <a:ext uri="{FF2B5EF4-FFF2-40B4-BE49-F238E27FC236}">
                <a16:creationId xmlns:a16="http://schemas.microsoft.com/office/drawing/2014/main" id="{514B0139-CB1F-7E03-4FEE-1C71BCDF0E77}"/>
              </a:ext>
            </a:extLst>
          </p:cNvPr>
          <p:cNvPicPr preferRelativeResize="0"/>
          <p:nvPr/>
        </p:nvPicPr>
        <p:blipFill rotWithShape="1">
          <a:blip r:embed="rId4">
            <a:alphaModFix/>
          </a:blip>
          <a:srcRect/>
          <a:stretch/>
        </p:blipFill>
        <p:spPr>
          <a:xfrm>
            <a:off x="7404812" y="5958447"/>
            <a:ext cx="1183324" cy="739798"/>
          </a:xfrm>
          <a:prstGeom prst="rect">
            <a:avLst/>
          </a:prstGeom>
          <a:noFill/>
          <a:ln>
            <a:noFill/>
          </a:ln>
        </p:spPr>
      </p:pic>
      <p:cxnSp>
        <p:nvCxnSpPr>
          <p:cNvPr id="7" name="Google Shape;96;p1">
            <a:extLst>
              <a:ext uri="{FF2B5EF4-FFF2-40B4-BE49-F238E27FC236}">
                <a16:creationId xmlns:a16="http://schemas.microsoft.com/office/drawing/2014/main" id="{FDCF16EB-3408-2DCC-7EA2-C8074C1F7273}"/>
              </a:ext>
            </a:extLst>
          </p:cNvPr>
          <p:cNvCxnSpPr>
            <a:cxnSpLocks/>
          </p:cNvCxnSpPr>
          <p:nvPr/>
        </p:nvCxnSpPr>
        <p:spPr>
          <a:xfrm>
            <a:off x="0" y="5877098"/>
            <a:ext cx="12192000" cy="0"/>
          </a:xfrm>
          <a:prstGeom prst="straightConnector1">
            <a:avLst/>
          </a:prstGeom>
          <a:noFill/>
          <a:ln w="38100" cap="flat" cmpd="sng">
            <a:solidFill>
              <a:srgbClr val="C0E3E7"/>
            </a:solidFill>
            <a:prstDash val="solid"/>
            <a:miter lim="800000"/>
            <a:headEnd type="none" w="sm" len="sm"/>
            <a:tailEnd type="none" w="sm" len="sm"/>
          </a:ln>
        </p:spPr>
      </p:cxnSp>
      <p:pic>
        <p:nvPicPr>
          <p:cNvPr id="8" name="Google Shape;97;p1">
            <a:extLst>
              <a:ext uri="{FF2B5EF4-FFF2-40B4-BE49-F238E27FC236}">
                <a16:creationId xmlns:a16="http://schemas.microsoft.com/office/drawing/2014/main" id="{59ACA179-AAF9-2287-A1C1-6D2BFCE90447}"/>
              </a:ext>
            </a:extLst>
          </p:cNvPr>
          <p:cNvPicPr preferRelativeResize="0"/>
          <p:nvPr/>
        </p:nvPicPr>
        <p:blipFill rotWithShape="1">
          <a:blip r:embed="rId5">
            <a:alphaModFix/>
          </a:blip>
          <a:srcRect/>
          <a:stretch/>
        </p:blipFill>
        <p:spPr>
          <a:xfrm>
            <a:off x="8766634" y="5962935"/>
            <a:ext cx="1753881" cy="847440"/>
          </a:xfrm>
          <a:prstGeom prst="rect">
            <a:avLst/>
          </a:prstGeom>
          <a:noFill/>
          <a:ln>
            <a:noFill/>
          </a:ln>
        </p:spPr>
      </p:pic>
      <p:pic>
        <p:nvPicPr>
          <p:cNvPr id="9" name="Picture 2">
            <a:extLst>
              <a:ext uri="{FF2B5EF4-FFF2-40B4-BE49-F238E27FC236}">
                <a16:creationId xmlns:a16="http://schemas.microsoft.com/office/drawing/2014/main" id="{79F76B0C-5023-E46C-567E-57AB0E295D99}"/>
              </a:ext>
            </a:extLst>
          </p:cNvPr>
          <p:cNvPicPr>
            <a:picLocks noChangeAspect="1"/>
          </p:cNvPicPr>
          <p:nvPr/>
        </p:nvPicPr>
        <p:blipFill>
          <a:blip r:embed="rId6"/>
          <a:stretch>
            <a:fillRect/>
          </a:stretch>
        </p:blipFill>
        <p:spPr>
          <a:xfrm>
            <a:off x="1180881" y="6040090"/>
            <a:ext cx="1743075" cy="676275"/>
          </a:xfrm>
          <a:prstGeom prst="rect">
            <a:avLst/>
          </a:prstGeom>
        </p:spPr>
      </p:pic>
      <p:pic>
        <p:nvPicPr>
          <p:cNvPr id="10" name="Picture 3">
            <a:extLst>
              <a:ext uri="{FF2B5EF4-FFF2-40B4-BE49-F238E27FC236}">
                <a16:creationId xmlns:a16="http://schemas.microsoft.com/office/drawing/2014/main" id="{C6A775A5-75F5-65CF-06AC-46C3C3E37A3F}"/>
              </a:ext>
            </a:extLst>
          </p:cNvPr>
          <p:cNvPicPr>
            <a:picLocks noChangeAspect="1"/>
          </p:cNvPicPr>
          <p:nvPr/>
        </p:nvPicPr>
        <p:blipFill>
          <a:blip r:embed="rId7"/>
          <a:stretch>
            <a:fillRect/>
          </a:stretch>
        </p:blipFill>
        <p:spPr>
          <a:xfrm>
            <a:off x="9148915" y="176399"/>
            <a:ext cx="2743200" cy="657343"/>
          </a:xfrm>
          <a:prstGeom prst="rect">
            <a:avLst/>
          </a:prstGeom>
        </p:spPr>
      </p:pic>
      <p:sp>
        <p:nvSpPr>
          <p:cNvPr id="11" name="Tekstvak 10">
            <a:extLst>
              <a:ext uri="{FF2B5EF4-FFF2-40B4-BE49-F238E27FC236}">
                <a16:creationId xmlns:a16="http://schemas.microsoft.com/office/drawing/2014/main" id="{A1E94B34-04D4-F9A6-D37E-343A43C35271}"/>
              </a:ext>
            </a:extLst>
          </p:cNvPr>
          <p:cNvSpPr txBox="1"/>
          <p:nvPr/>
        </p:nvSpPr>
        <p:spPr>
          <a:xfrm>
            <a:off x="3411175" y="4740128"/>
            <a:ext cx="51346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dirty="0">
                <a:ea typeface="+mn-lt"/>
                <a:cs typeface="+mn-lt"/>
              </a:rPr>
              <a:t>Lonneke Janssen</a:t>
            </a:r>
            <a:endParaRPr lang="en-US" sz="2000" dirty="0">
              <a:cs typeface="Calibri" panose="020F0502020204030204"/>
            </a:endParaRPr>
          </a:p>
        </p:txBody>
      </p:sp>
      <p:pic>
        <p:nvPicPr>
          <p:cNvPr id="12" name="Google Shape;93;p1">
            <a:extLst>
              <a:ext uri="{FF2B5EF4-FFF2-40B4-BE49-F238E27FC236}">
                <a16:creationId xmlns:a16="http://schemas.microsoft.com/office/drawing/2014/main" id="{BD12C5B6-1D07-D67A-D9A5-AA6B0F001363}"/>
              </a:ext>
            </a:extLst>
          </p:cNvPr>
          <p:cNvPicPr preferRelativeResize="0"/>
          <p:nvPr/>
        </p:nvPicPr>
        <p:blipFill rotWithShape="1">
          <a:blip r:embed="rId8">
            <a:alphaModFix/>
          </a:blip>
          <a:srcRect/>
          <a:stretch/>
        </p:blipFill>
        <p:spPr>
          <a:xfrm>
            <a:off x="3283067" y="6020401"/>
            <a:ext cx="1883492" cy="710806"/>
          </a:xfrm>
          <a:prstGeom prst="rect">
            <a:avLst/>
          </a:prstGeom>
          <a:noFill/>
          <a:ln>
            <a:noFill/>
          </a:ln>
        </p:spPr>
      </p:pic>
      <p:cxnSp>
        <p:nvCxnSpPr>
          <p:cNvPr id="13" name="Rechte verbindingslijn 12">
            <a:extLst>
              <a:ext uri="{FF2B5EF4-FFF2-40B4-BE49-F238E27FC236}">
                <a16:creationId xmlns:a16="http://schemas.microsoft.com/office/drawing/2014/main" id="{C8E8BAC9-8282-548A-4A42-33072220C75B}"/>
              </a:ext>
            </a:extLst>
          </p:cNvPr>
          <p:cNvCxnSpPr/>
          <p:nvPr/>
        </p:nvCxnSpPr>
        <p:spPr>
          <a:xfrm>
            <a:off x="4322833" y="4640797"/>
            <a:ext cx="3311370" cy="0"/>
          </a:xfrm>
          <a:prstGeom prst="line">
            <a:avLst/>
          </a:prstGeom>
          <a:ln>
            <a:solidFill>
              <a:srgbClr val="004381"/>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6D293BCA-033C-AC73-A82E-9F510E4E0726}"/>
              </a:ext>
            </a:extLst>
          </p:cNvPr>
          <p:cNvSpPr txBox="1"/>
          <p:nvPr/>
        </p:nvSpPr>
        <p:spPr>
          <a:xfrm>
            <a:off x="3032062" y="5306270"/>
            <a:ext cx="6107836" cy="369332"/>
          </a:xfrm>
          <a:prstGeom prst="rect">
            <a:avLst/>
          </a:prstGeom>
          <a:noFill/>
        </p:spPr>
        <p:txBody>
          <a:bodyPr wrap="square" lIns="91440" tIns="45720" rIns="91440" bIns="45720" anchor="t">
            <a:spAutoFit/>
          </a:bodyPr>
          <a:lstStyle/>
          <a:p>
            <a:pPr algn="ctr">
              <a:defRPr/>
            </a:pPr>
            <a:r>
              <a:rPr lang="nl-NL" dirty="0">
                <a:solidFill>
                  <a:srgbClr val="002060"/>
                </a:solidFill>
                <a:latin typeface="Calibri"/>
                <a:cs typeface="Calibri"/>
              </a:rPr>
              <a:t>On </a:t>
            </a:r>
            <a:r>
              <a:rPr lang="nl-NL" dirty="0" err="1">
                <a:solidFill>
                  <a:srgbClr val="002060"/>
                </a:solidFill>
                <a:latin typeface="Calibri"/>
                <a:cs typeface="Calibri"/>
              </a:rPr>
              <a:t>behalf</a:t>
            </a:r>
            <a:r>
              <a:rPr lang="nl-NL" dirty="0">
                <a:solidFill>
                  <a:srgbClr val="002060"/>
                </a:solidFill>
                <a:latin typeface="Calibri"/>
                <a:cs typeface="Calibri"/>
              </a:rPr>
              <a:t> of </a:t>
            </a:r>
            <a:r>
              <a:rPr lang="nl-NL" dirty="0" err="1">
                <a:solidFill>
                  <a:srgbClr val="002060"/>
                </a:solidFill>
                <a:latin typeface="Calibri"/>
                <a:cs typeface="Calibri"/>
              </a:rPr>
              <a:t>the</a:t>
            </a:r>
            <a:r>
              <a:rPr lang="nl-NL" dirty="0">
                <a:solidFill>
                  <a:srgbClr val="002060"/>
                </a:solidFill>
                <a:latin typeface="Calibri"/>
                <a:cs typeface="Calibri"/>
              </a:rPr>
              <a:t> project team of </a:t>
            </a:r>
            <a:r>
              <a:rPr lang="nl-NL" dirty="0" err="1">
                <a:solidFill>
                  <a:srgbClr val="002060"/>
                </a:solidFill>
                <a:latin typeface="Calibri"/>
                <a:cs typeface="Calibri"/>
              </a:rPr>
              <a:t>the</a:t>
            </a:r>
            <a:r>
              <a:rPr lang="nl-NL" dirty="0">
                <a:solidFill>
                  <a:srgbClr val="002060"/>
                </a:solidFill>
                <a:latin typeface="Calibri"/>
                <a:cs typeface="Calibri"/>
              </a:rPr>
              <a:t> DLDLD </a:t>
            </a:r>
            <a:r>
              <a:rPr lang="nl-NL" dirty="0" err="1">
                <a:solidFill>
                  <a:srgbClr val="002060"/>
                </a:solidFill>
                <a:latin typeface="Calibri"/>
                <a:cs typeface="Calibri"/>
              </a:rPr>
              <a:t>study</a:t>
            </a:r>
            <a:endParaRPr lang="nl-NL" b="0" i="0" u="none" strike="noStrike" kern="1200" cap="none" spc="0" normalizeH="0" baseline="0" noProof="0" dirty="0" err="1">
              <a:ln>
                <a:noFill/>
              </a:ln>
              <a:solidFill>
                <a:srgbClr val="002060"/>
              </a:solidFill>
              <a:effectLst/>
              <a:uLnTx/>
              <a:uFillTx/>
              <a:latin typeface="Calibri"/>
              <a:cs typeface="Calibri"/>
            </a:endParaRPr>
          </a:p>
        </p:txBody>
      </p:sp>
      <p:sp>
        <p:nvSpPr>
          <p:cNvPr id="15" name="TextBox 14">
            <a:extLst>
              <a:ext uri="{FF2B5EF4-FFF2-40B4-BE49-F238E27FC236}">
                <a16:creationId xmlns:a16="http://schemas.microsoft.com/office/drawing/2014/main" id="{D0A3A3F0-35A3-8175-BECC-81EC8B676097}"/>
              </a:ext>
            </a:extLst>
          </p:cNvPr>
          <p:cNvSpPr txBox="1"/>
          <p:nvPr/>
        </p:nvSpPr>
        <p:spPr>
          <a:xfrm>
            <a:off x="3933092" y="4187092"/>
            <a:ext cx="458958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a:solidFill>
                  <a:srgbClr val="44546A"/>
                </a:solidFill>
                <a:cs typeface="Calibri"/>
              </a:rPr>
              <a:t>IALP 2023 </a:t>
            </a:r>
            <a:r>
              <a:rPr lang="de-DE" sz="2000">
                <a:solidFill>
                  <a:srgbClr val="ED7D31"/>
                </a:solidFill>
                <a:cs typeface="Calibri"/>
              </a:rPr>
              <a:t>Together Towards Tomorrow </a:t>
            </a:r>
            <a:endParaRPr lang="en-US"/>
          </a:p>
        </p:txBody>
      </p:sp>
    </p:spTree>
    <p:extLst>
      <p:ext uri="{BB962C8B-B14F-4D97-AF65-F5344CB8AC3E}">
        <p14:creationId xmlns:p14="http://schemas.microsoft.com/office/powerpoint/2010/main" val="128079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124A7F-3472-D785-F49F-CC5A017FCEFD}"/>
              </a:ext>
            </a:extLst>
          </p:cNvPr>
          <p:cNvSpPr>
            <a:spLocks noGrp="1"/>
          </p:cNvSpPr>
          <p:nvPr>
            <p:ph type="title"/>
          </p:nvPr>
        </p:nvSpPr>
        <p:spPr/>
        <p:txBody>
          <a:bodyPr/>
          <a:lstStyle/>
          <a:p>
            <a:r>
              <a:rPr lang="nl-NL" err="1">
                <a:solidFill>
                  <a:schemeClr val="tx2"/>
                </a:solidFill>
              </a:rPr>
              <a:t>Conclusion</a:t>
            </a:r>
            <a:endParaRPr lang="nl-NL">
              <a:solidFill>
                <a:schemeClr val="tx2"/>
              </a:solidFill>
            </a:endParaRPr>
          </a:p>
        </p:txBody>
      </p:sp>
      <p:sp>
        <p:nvSpPr>
          <p:cNvPr id="4" name="Google Shape;166;p6">
            <a:extLst>
              <a:ext uri="{FF2B5EF4-FFF2-40B4-BE49-F238E27FC236}">
                <a16:creationId xmlns:a16="http://schemas.microsoft.com/office/drawing/2014/main" id="{56AAA621-C8F0-A714-82BF-DE0EE77D44C9}"/>
              </a:ext>
            </a:extLst>
          </p:cNvPr>
          <p:cNvSpPr/>
          <p:nvPr/>
        </p:nvSpPr>
        <p:spPr>
          <a:xfrm>
            <a:off x="4294278" y="1400784"/>
            <a:ext cx="7003065" cy="1846619"/>
          </a:xfrm>
          <a:prstGeom prst="rect">
            <a:avLst/>
          </a:prstGeom>
          <a:noFill/>
          <a:ln>
            <a:noFill/>
          </a:ln>
        </p:spPr>
        <p:txBody>
          <a:bodyPr spcFirstLastPara="1" wrap="square" lIns="91425" tIns="45700" rIns="91425" bIns="45700" anchor="t" anchorCtr="0">
            <a:spAutoFit/>
          </a:bodyPr>
          <a:lstStyle/>
          <a:p>
            <a:endParaRPr lang="nl-NL" sz="2400">
              <a:solidFill>
                <a:srgbClr val="004381"/>
              </a:solidFill>
              <a:cs typeface="Calibri"/>
            </a:endParaRPr>
          </a:p>
          <a:p>
            <a:pPr marL="285750" indent="-285750">
              <a:buFont typeface="Arial,Sans-Serif"/>
              <a:buChar char="•"/>
            </a:pPr>
            <a:endParaRPr lang="nl-NL" sz="2400">
              <a:solidFill>
                <a:srgbClr val="004381"/>
              </a:solidFill>
              <a:cs typeface="Calibri"/>
            </a:endParaRPr>
          </a:p>
          <a:p>
            <a:pPr marL="285750" indent="-285750">
              <a:buFont typeface="Arial,Sans-Serif"/>
              <a:buChar char="•"/>
            </a:pPr>
            <a:endParaRPr lang="nl-NL">
              <a:solidFill>
                <a:srgbClr val="000000"/>
              </a:solidFill>
              <a:cs typeface="Calibri"/>
            </a:endParaRPr>
          </a:p>
          <a:p>
            <a:pPr marL="742950" lvl="1" indent="-285750">
              <a:buFont typeface="Arial,Sans-Serif"/>
              <a:buChar char="•"/>
            </a:pPr>
            <a:endParaRPr lang="nl-NL" sz="2400">
              <a:solidFill>
                <a:srgbClr val="004381"/>
              </a:solidFill>
              <a:cs typeface="Calibri"/>
            </a:endParaRPr>
          </a:p>
          <a:p>
            <a:endParaRPr lang="nl-NL" sz="2400">
              <a:solidFill>
                <a:srgbClr val="004381"/>
              </a:solidFill>
              <a:cs typeface="Calibri"/>
            </a:endParaRPr>
          </a:p>
        </p:txBody>
      </p:sp>
      <p:sp>
        <p:nvSpPr>
          <p:cNvPr id="5" name="TextBox 10">
            <a:extLst>
              <a:ext uri="{FF2B5EF4-FFF2-40B4-BE49-F238E27FC236}">
                <a16:creationId xmlns:a16="http://schemas.microsoft.com/office/drawing/2014/main" id="{4C425E80-8700-CA07-B2E4-78710A26A29A}"/>
              </a:ext>
            </a:extLst>
          </p:cNvPr>
          <p:cNvSpPr txBox="1"/>
          <p:nvPr/>
        </p:nvSpPr>
        <p:spPr>
          <a:xfrm>
            <a:off x="5236029" y="4917694"/>
            <a:ext cx="679003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err="1">
                <a:solidFill>
                  <a:srgbClr val="004381"/>
                </a:solidFill>
              </a:rPr>
              <a:t>Better</a:t>
            </a:r>
            <a:r>
              <a:rPr lang="nl-NL" sz="2200">
                <a:solidFill>
                  <a:srgbClr val="004381"/>
                </a:solidFill>
              </a:rPr>
              <a:t> </a:t>
            </a:r>
            <a:r>
              <a:rPr lang="nl-NL" sz="2200" err="1">
                <a:solidFill>
                  <a:srgbClr val="004381"/>
                </a:solidFill>
              </a:rPr>
              <a:t>communicative</a:t>
            </a:r>
            <a:r>
              <a:rPr lang="nl-NL" sz="2200">
                <a:solidFill>
                  <a:srgbClr val="004381"/>
                </a:solidFill>
              </a:rPr>
              <a:t> </a:t>
            </a:r>
            <a:r>
              <a:rPr lang="nl-NL" sz="2200" err="1">
                <a:solidFill>
                  <a:srgbClr val="004381"/>
                </a:solidFill>
              </a:rPr>
              <a:t>participation</a:t>
            </a:r>
            <a:r>
              <a:rPr lang="nl-NL" sz="2200">
                <a:solidFill>
                  <a:srgbClr val="004381"/>
                </a:solidFill>
              </a:rPr>
              <a:t> </a:t>
            </a:r>
            <a:r>
              <a:rPr lang="nl-NL" sz="2200">
                <a:solidFill>
                  <a:srgbClr val="004381"/>
                </a:solidFill>
                <a:sym typeface="Wingdings" panose="05000000000000000000" pitchFamily="2" charset="2"/>
              </a:rPr>
              <a:t></a:t>
            </a:r>
            <a:endParaRPr lang="nl-NL" sz="2200">
              <a:solidFill>
                <a:srgbClr val="004381"/>
              </a:solidFill>
            </a:endParaRPr>
          </a:p>
          <a:p>
            <a:r>
              <a:rPr lang="nl-NL" sz="2200" err="1">
                <a:solidFill>
                  <a:srgbClr val="004381"/>
                </a:solidFill>
                <a:cs typeface="Calibri" panose="020F0502020204030204"/>
              </a:rPr>
              <a:t>less</a:t>
            </a:r>
            <a:r>
              <a:rPr lang="nl-NL" sz="2200">
                <a:solidFill>
                  <a:srgbClr val="004381"/>
                </a:solidFill>
                <a:cs typeface="Calibri" panose="020F0502020204030204"/>
              </a:rPr>
              <a:t> </a:t>
            </a:r>
            <a:r>
              <a:rPr lang="nl-NL" sz="2200" err="1">
                <a:solidFill>
                  <a:srgbClr val="004381"/>
                </a:solidFill>
                <a:cs typeface="Calibri" panose="020F0502020204030204"/>
              </a:rPr>
              <a:t>social-emotional</a:t>
            </a:r>
            <a:r>
              <a:rPr lang="nl-NL" sz="2200">
                <a:solidFill>
                  <a:srgbClr val="004381"/>
                </a:solidFill>
                <a:cs typeface="Calibri" panose="020F0502020204030204"/>
              </a:rPr>
              <a:t> </a:t>
            </a:r>
            <a:r>
              <a:rPr lang="nl-NL" sz="2200" err="1">
                <a:solidFill>
                  <a:srgbClr val="004381"/>
                </a:solidFill>
                <a:cs typeface="Calibri" panose="020F0502020204030204"/>
              </a:rPr>
              <a:t>problems</a:t>
            </a:r>
            <a:r>
              <a:rPr lang="nl-NL" sz="2200">
                <a:solidFill>
                  <a:srgbClr val="004381"/>
                </a:solidFill>
                <a:cs typeface="Calibri" panose="020F0502020204030204"/>
              </a:rPr>
              <a:t> </a:t>
            </a:r>
            <a:r>
              <a:rPr lang="nl-NL" sz="2200" err="1">
                <a:solidFill>
                  <a:srgbClr val="004381"/>
                </a:solidFill>
                <a:cs typeface="Calibri" panose="020F0502020204030204"/>
              </a:rPr>
              <a:t>and</a:t>
            </a:r>
            <a:r>
              <a:rPr lang="nl-NL" sz="2200">
                <a:solidFill>
                  <a:srgbClr val="004381"/>
                </a:solidFill>
                <a:cs typeface="Calibri" panose="020F0502020204030204"/>
              </a:rPr>
              <a:t> </a:t>
            </a:r>
            <a:r>
              <a:rPr lang="nl-NL" sz="2200" err="1">
                <a:solidFill>
                  <a:srgbClr val="004381"/>
                </a:solidFill>
                <a:cs typeface="Calibri" panose="020F0502020204030204"/>
              </a:rPr>
              <a:t>higher</a:t>
            </a:r>
            <a:r>
              <a:rPr lang="nl-NL" sz="2200">
                <a:solidFill>
                  <a:srgbClr val="004381"/>
                </a:solidFill>
                <a:cs typeface="Calibri" panose="020F0502020204030204"/>
              </a:rPr>
              <a:t> </a:t>
            </a:r>
            <a:r>
              <a:rPr lang="nl-NL" sz="2200" err="1">
                <a:solidFill>
                  <a:srgbClr val="004381"/>
                </a:solidFill>
                <a:cs typeface="Calibri" panose="020F0502020204030204"/>
              </a:rPr>
              <a:t>quality</a:t>
            </a:r>
            <a:r>
              <a:rPr lang="nl-NL" sz="2200">
                <a:solidFill>
                  <a:srgbClr val="004381"/>
                </a:solidFill>
                <a:cs typeface="Calibri" panose="020F0502020204030204"/>
              </a:rPr>
              <a:t> of life</a:t>
            </a:r>
            <a:endParaRPr lang="en-US">
              <a:cs typeface="Calibri" panose="020F0502020204030204"/>
            </a:endParaRPr>
          </a:p>
        </p:txBody>
      </p:sp>
      <p:sp>
        <p:nvSpPr>
          <p:cNvPr id="6" name="Tekstvak 1">
            <a:extLst>
              <a:ext uri="{FF2B5EF4-FFF2-40B4-BE49-F238E27FC236}">
                <a16:creationId xmlns:a16="http://schemas.microsoft.com/office/drawing/2014/main" id="{B56434BD-E87E-C85E-2AE1-76C09B734523}"/>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7" name="Google Shape;110;p2">
            <a:extLst>
              <a:ext uri="{FF2B5EF4-FFF2-40B4-BE49-F238E27FC236}">
                <a16:creationId xmlns:a16="http://schemas.microsoft.com/office/drawing/2014/main" id="{6823743A-6AE9-45A0-77F1-F36511B86F1A}"/>
              </a:ext>
            </a:extLst>
          </p:cNvPr>
          <p:cNvSpPr/>
          <p:nvPr/>
        </p:nvSpPr>
        <p:spPr>
          <a:xfrm>
            <a:off x="828089" y="5243951"/>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Well-</a:t>
            </a:r>
            <a:r>
              <a:rPr lang="nl-NL" sz="2000" err="1">
                <a:solidFill>
                  <a:srgbClr val="002060"/>
                </a:solidFill>
                <a:latin typeface="Calibri"/>
                <a:ea typeface="Calibri"/>
                <a:cs typeface="Calibri"/>
                <a:sym typeface="Calibri"/>
              </a:rPr>
              <a:t>being</a:t>
            </a:r>
            <a:endParaRPr>
              <a:solidFill>
                <a:srgbClr val="002060"/>
              </a:solidFill>
            </a:endParaRPr>
          </a:p>
        </p:txBody>
      </p:sp>
      <p:cxnSp>
        <p:nvCxnSpPr>
          <p:cNvPr id="8" name="Rechte verbindingslijn met pijl 4">
            <a:extLst>
              <a:ext uri="{FF2B5EF4-FFF2-40B4-BE49-F238E27FC236}">
                <a16:creationId xmlns:a16="http://schemas.microsoft.com/office/drawing/2014/main" id="{63615C98-1CBA-7441-E5A0-DE9F6F44D55D}"/>
              </a:ext>
            </a:extLst>
          </p:cNvPr>
          <p:cNvCxnSpPr>
            <a:cxnSpLocks/>
          </p:cNvCxnSpPr>
          <p:nvPr/>
        </p:nvCxnSpPr>
        <p:spPr>
          <a:xfrm flipH="1">
            <a:off x="2857498" y="2572772"/>
            <a:ext cx="1" cy="267117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Google Shape;110;p2">
            <a:extLst>
              <a:ext uri="{FF2B5EF4-FFF2-40B4-BE49-F238E27FC236}">
                <a16:creationId xmlns:a16="http://schemas.microsoft.com/office/drawing/2014/main" id="{27A394D5-9743-D77E-6CB9-53457AF9DDDD}"/>
              </a:ext>
            </a:extLst>
          </p:cNvPr>
          <p:cNvSpPr/>
          <p:nvPr/>
        </p:nvSpPr>
        <p:spPr>
          <a:xfrm>
            <a:off x="828090" y="1780684"/>
            <a:ext cx="4058817" cy="792088"/>
          </a:xfrm>
          <a:prstGeom prst="ellipse">
            <a:avLst/>
          </a:prstGeom>
          <a:solidFill>
            <a:srgbClr val="ED7D3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Language development      </a:t>
            </a:r>
          </a:p>
        </p:txBody>
      </p:sp>
      <p:sp>
        <p:nvSpPr>
          <p:cNvPr id="10" name="Google Shape;110;p2">
            <a:extLst>
              <a:ext uri="{FF2B5EF4-FFF2-40B4-BE49-F238E27FC236}">
                <a16:creationId xmlns:a16="http://schemas.microsoft.com/office/drawing/2014/main" id="{6EED5C3D-DE60-DE69-945F-121F6F12C66F}"/>
              </a:ext>
            </a:extLst>
          </p:cNvPr>
          <p:cNvSpPr/>
          <p:nvPr/>
        </p:nvSpPr>
        <p:spPr>
          <a:xfrm>
            <a:off x="4915061" y="3512317"/>
            <a:ext cx="4058817" cy="792088"/>
          </a:xfrm>
          <a:prstGeom prst="ellipse">
            <a:avLst/>
          </a:prstGeom>
          <a:solidFill>
            <a:schemeClr val="accent1">
              <a:lumMod val="75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algn="ctr"/>
            <a:r>
              <a:rPr lang="nl-NL" sz="2000">
                <a:solidFill>
                  <a:schemeClr val="bg1"/>
                </a:solidFill>
                <a:latin typeface="Calibri"/>
                <a:ea typeface="Calibri"/>
                <a:cs typeface="Calibri"/>
                <a:sym typeface="Calibri"/>
              </a:rPr>
              <a:t>   </a:t>
            </a:r>
            <a:r>
              <a:rPr lang="nl-NL" sz="2000" err="1">
                <a:solidFill>
                  <a:schemeClr val="bg1"/>
                </a:solidFill>
                <a:latin typeface="Calibri"/>
                <a:ea typeface="Calibri"/>
                <a:cs typeface="Calibri"/>
                <a:sym typeface="Calibri"/>
              </a:rPr>
              <a:t>Communicative</a:t>
            </a:r>
            <a:r>
              <a:rPr lang="nl-NL" sz="2000">
                <a:solidFill>
                  <a:schemeClr val="bg1"/>
                </a:solidFill>
                <a:latin typeface="Calibri"/>
                <a:ea typeface="Calibri"/>
                <a:cs typeface="Calibri"/>
                <a:sym typeface="Calibri"/>
              </a:rPr>
              <a:t> participation</a:t>
            </a:r>
            <a:endParaRPr>
              <a:solidFill>
                <a:schemeClr val="bg1"/>
              </a:solidFill>
            </a:endParaRPr>
          </a:p>
        </p:txBody>
      </p:sp>
      <p:pic>
        <p:nvPicPr>
          <p:cNvPr id="11" name="Graphic 10" descr="Puzzel silhouet">
            <a:extLst>
              <a:ext uri="{FF2B5EF4-FFF2-40B4-BE49-F238E27FC236}">
                <a16:creationId xmlns:a16="http://schemas.microsoft.com/office/drawing/2014/main" id="{ED6B2770-7028-36D5-BF67-EC5C838BC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2950" y="3609824"/>
            <a:ext cx="600635" cy="600635"/>
          </a:xfrm>
          <a:prstGeom prst="rect">
            <a:avLst/>
          </a:prstGeom>
        </p:spPr>
      </p:pic>
      <p:cxnSp>
        <p:nvCxnSpPr>
          <p:cNvPr id="12" name="Rechte verbindingslijn met pijl 27">
            <a:extLst>
              <a:ext uri="{FF2B5EF4-FFF2-40B4-BE49-F238E27FC236}">
                <a16:creationId xmlns:a16="http://schemas.microsoft.com/office/drawing/2014/main" id="{202102B8-8A3B-273A-857D-0FC7E5178DAE}"/>
              </a:ext>
            </a:extLst>
          </p:cNvPr>
          <p:cNvCxnSpPr>
            <a:cxnSpLocks/>
          </p:cNvCxnSpPr>
          <p:nvPr/>
        </p:nvCxnSpPr>
        <p:spPr>
          <a:xfrm>
            <a:off x="4523176" y="2489627"/>
            <a:ext cx="793533" cy="1073844"/>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Puzzel silhouet">
            <a:extLst>
              <a:ext uri="{FF2B5EF4-FFF2-40B4-BE49-F238E27FC236}">
                <a16:creationId xmlns:a16="http://schemas.microsoft.com/office/drawing/2014/main" id="{EC135634-5528-F2DE-9690-944D303560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5359" y="1888992"/>
            <a:ext cx="600635" cy="600635"/>
          </a:xfrm>
          <a:prstGeom prst="rect">
            <a:avLst/>
          </a:prstGeom>
        </p:spPr>
      </p:pic>
      <p:cxnSp>
        <p:nvCxnSpPr>
          <p:cNvPr id="14" name="Rechte verbindingslijn met pijl 13">
            <a:extLst>
              <a:ext uri="{FF2B5EF4-FFF2-40B4-BE49-F238E27FC236}">
                <a16:creationId xmlns:a16="http://schemas.microsoft.com/office/drawing/2014/main" id="{CE439ED2-0662-C95A-4BE9-160284D6C0A5}"/>
              </a:ext>
            </a:extLst>
          </p:cNvPr>
          <p:cNvCxnSpPr>
            <a:cxnSpLocks/>
          </p:cNvCxnSpPr>
          <p:nvPr/>
        </p:nvCxnSpPr>
        <p:spPr>
          <a:xfrm flipH="1">
            <a:off x="4739765" y="4329313"/>
            <a:ext cx="784895" cy="1084729"/>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8">
            <a:extLst>
              <a:ext uri="{FF2B5EF4-FFF2-40B4-BE49-F238E27FC236}">
                <a16:creationId xmlns:a16="http://schemas.microsoft.com/office/drawing/2014/main" id="{FB1E1F7C-A382-0499-1F42-493DEECE2A62}"/>
              </a:ext>
            </a:extLst>
          </p:cNvPr>
          <p:cNvSpPr txBox="1"/>
          <p:nvPr/>
        </p:nvSpPr>
        <p:spPr>
          <a:xfrm>
            <a:off x="5192486" y="2372675"/>
            <a:ext cx="699889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200" err="1">
                <a:solidFill>
                  <a:srgbClr val="004381"/>
                </a:solidFill>
                <a:cs typeface="Arial"/>
              </a:rPr>
              <a:t>Better</a:t>
            </a:r>
            <a:r>
              <a:rPr lang="nl-NL" sz="2200">
                <a:solidFill>
                  <a:srgbClr val="004381"/>
                </a:solidFill>
                <a:cs typeface="Arial"/>
              </a:rPr>
              <a:t> </a:t>
            </a:r>
            <a:r>
              <a:rPr lang="nl-NL" sz="2200" err="1">
                <a:solidFill>
                  <a:srgbClr val="004381"/>
                </a:solidFill>
                <a:cs typeface="Arial"/>
              </a:rPr>
              <a:t>expressive</a:t>
            </a:r>
            <a:r>
              <a:rPr lang="nl-NL" sz="2200">
                <a:solidFill>
                  <a:srgbClr val="004381"/>
                </a:solidFill>
                <a:cs typeface="Arial"/>
              </a:rPr>
              <a:t> </a:t>
            </a:r>
            <a:r>
              <a:rPr lang="nl-NL" sz="2200" err="1">
                <a:solidFill>
                  <a:srgbClr val="004381"/>
                </a:solidFill>
                <a:cs typeface="Arial"/>
              </a:rPr>
              <a:t>grammar</a:t>
            </a:r>
            <a:r>
              <a:rPr lang="nl-NL" sz="2200">
                <a:solidFill>
                  <a:srgbClr val="004381"/>
                </a:solidFill>
                <a:cs typeface="Arial"/>
              </a:rPr>
              <a:t> </a:t>
            </a:r>
            <a:r>
              <a:rPr lang="nl-NL" sz="2200">
                <a:solidFill>
                  <a:srgbClr val="004381"/>
                </a:solidFill>
                <a:cs typeface="Arial"/>
                <a:sym typeface="Wingdings" panose="05000000000000000000" pitchFamily="2" charset="2"/>
              </a:rPr>
              <a:t> </a:t>
            </a:r>
          </a:p>
          <a:p>
            <a:r>
              <a:rPr lang="nl-NL" sz="2200" err="1">
                <a:solidFill>
                  <a:srgbClr val="004381"/>
                </a:solidFill>
                <a:cs typeface="Arial"/>
                <a:sym typeface="Wingdings" panose="05000000000000000000" pitchFamily="2" charset="2"/>
              </a:rPr>
              <a:t>Better</a:t>
            </a:r>
            <a:r>
              <a:rPr lang="nl-NL" sz="2200">
                <a:solidFill>
                  <a:srgbClr val="004381"/>
                </a:solidFill>
                <a:cs typeface="Arial"/>
                <a:sym typeface="Wingdings" panose="05000000000000000000" pitchFamily="2" charset="2"/>
              </a:rPr>
              <a:t> </a:t>
            </a:r>
            <a:r>
              <a:rPr lang="nl-NL" sz="2200" err="1">
                <a:solidFill>
                  <a:srgbClr val="004381"/>
                </a:solidFill>
                <a:cs typeface="Arial"/>
                <a:sym typeface="Wingdings" panose="05000000000000000000" pitchFamily="2" charset="2"/>
              </a:rPr>
              <a:t>communicative</a:t>
            </a:r>
            <a:r>
              <a:rPr lang="nl-NL" sz="2200">
                <a:solidFill>
                  <a:srgbClr val="004381"/>
                </a:solidFill>
                <a:cs typeface="Arial"/>
                <a:sym typeface="Wingdings" panose="05000000000000000000" pitchFamily="2" charset="2"/>
              </a:rPr>
              <a:t> participation</a:t>
            </a:r>
            <a:r>
              <a:rPr lang="en-US" sz="2200">
                <a:solidFill>
                  <a:srgbClr val="004381"/>
                </a:solidFill>
                <a:cs typeface="Arial"/>
              </a:rPr>
              <a:t>​</a:t>
            </a:r>
            <a:endParaRPr lang="en-US" sz="2200">
              <a:solidFill>
                <a:srgbClr val="000000"/>
              </a:solidFill>
              <a:cs typeface="Calibri" panose="020F0502020204030204"/>
            </a:endParaRPr>
          </a:p>
        </p:txBody>
      </p:sp>
      <p:pic>
        <p:nvPicPr>
          <p:cNvPr id="16" name="Afbeelding 8" descr="Afbeelding met draad&#10;&#10;Automatisch gegenereerde beschrijving">
            <a:extLst>
              <a:ext uri="{FF2B5EF4-FFF2-40B4-BE49-F238E27FC236}">
                <a16:creationId xmlns:a16="http://schemas.microsoft.com/office/drawing/2014/main" id="{42861A9C-D13C-448A-9B83-7BD20612DF98}"/>
              </a:ext>
            </a:extLst>
          </p:cNvPr>
          <p:cNvPicPr>
            <a:picLocks noChangeAspect="1"/>
          </p:cNvPicPr>
          <p:nvPr/>
        </p:nvPicPr>
        <p:blipFill>
          <a:blip r:embed="rId5"/>
          <a:stretch>
            <a:fillRect/>
          </a:stretch>
        </p:blipFill>
        <p:spPr>
          <a:xfrm>
            <a:off x="8767730" y="126628"/>
            <a:ext cx="3406892" cy="2350418"/>
          </a:xfrm>
          <a:prstGeom prst="rect">
            <a:avLst/>
          </a:prstGeom>
        </p:spPr>
      </p:pic>
      <p:sp>
        <p:nvSpPr>
          <p:cNvPr id="17" name="Ovaal 11">
            <a:extLst>
              <a:ext uri="{FF2B5EF4-FFF2-40B4-BE49-F238E27FC236}">
                <a16:creationId xmlns:a16="http://schemas.microsoft.com/office/drawing/2014/main" id="{BBD491AE-425A-41C1-B114-2ACCD379F8DC}"/>
              </a:ext>
            </a:extLst>
          </p:cNvPr>
          <p:cNvSpPr/>
          <p:nvPr/>
        </p:nvSpPr>
        <p:spPr>
          <a:xfrm>
            <a:off x="9968519" y="600402"/>
            <a:ext cx="1159556" cy="1276008"/>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18" name="Afbeelding 17">
            <a:extLst>
              <a:ext uri="{FF2B5EF4-FFF2-40B4-BE49-F238E27FC236}">
                <a16:creationId xmlns:a16="http://schemas.microsoft.com/office/drawing/2014/main" id="{6880AC9C-A5D2-424E-8C0F-F1F1FE72BF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72530" y="6174781"/>
            <a:ext cx="702092" cy="683219"/>
          </a:xfrm>
          <a:prstGeom prst="rect">
            <a:avLst/>
          </a:prstGeom>
        </p:spPr>
      </p:pic>
    </p:spTree>
    <p:extLst>
      <p:ext uri="{BB962C8B-B14F-4D97-AF65-F5344CB8AC3E}">
        <p14:creationId xmlns:p14="http://schemas.microsoft.com/office/powerpoint/2010/main" val="39320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52EDF-D958-F4A1-5CE1-156C8E833A87}"/>
              </a:ext>
            </a:extLst>
          </p:cNvPr>
          <p:cNvSpPr>
            <a:spLocks noGrp="1"/>
          </p:cNvSpPr>
          <p:nvPr>
            <p:ph type="title"/>
          </p:nvPr>
        </p:nvSpPr>
        <p:spPr/>
        <p:txBody>
          <a:bodyPr/>
          <a:lstStyle/>
          <a:p>
            <a:r>
              <a:rPr lang="nl-NL" dirty="0" err="1">
                <a:solidFill>
                  <a:schemeClr val="tx2"/>
                </a:solidFill>
              </a:rPr>
              <a:t>Thank</a:t>
            </a:r>
            <a:r>
              <a:rPr lang="nl-NL" dirty="0">
                <a:solidFill>
                  <a:schemeClr val="tx2"/>
                </a:solidFill>
              </a:rPr>
              <a:t> </a:t>
            </a:r>
            <a:r>
              <a:rPr lang="nl-NL" dirty="0" err="1">
                <a:solidFill>
                  <a:schemeClr val="tx2"/>
                </a:solidFill>
              </a:rPr>
              <a:t>you</a:t>
            </a:r>
            <a:r>
              <a:rPr lang="nl-NL" dirty="0">
                <a:solidFill>
                  <a:schemeClr val="tx2"/>
                </a:solidFill>
              </a:rPr>
              <a:t> </a:t>
            </a:r>
            <a:r>
              <a:rPr lang="nl-NL" dirty="0" err="1">
                <a:solidFill>
                  <a:schemeClr val="tx2"/>
                </a:solidFill>
              </a:rPr>
              <a:t>and</a:t>
            </a:r>
            <a:r>
              <a:rPr lang="nl-NL" dirty="0">
                <a:solidFill>
                  <a:schemeClr val="tx2"/>
                </a:solidFill>
              </a:rPr>
              <a:t> time </a:t>
            </a:r>
            <a:r>
              <a:rPr lang="nl-NL" dirty="0" err="1">
                <a:solidFill>
                  <a:schemeClr val="tx2"/>
                </a:solidFill>
              </a:rPr>
              <a:t>for</a:t>
            </a:r>
            <a:r>
              <a:rPr lang="nl-NL" dirty="0">
                <a:solidFill>
                  <a:schemeClr val="tx2"/>
                </a:solidFill>
              </a:rPr>
              <a:t> </a:t>
            </a:r>
            <a:r>
              <a:rPr lang="nl-NL" dirty="0" err="1">
                <a:solidFill>
                  <a:schemeClr val="tx2"/>
                </a:solidFill>
              </a:rPr>
              <a:t>questions</a:t>
            </a:r>
            <a:endParaRPr lang="nl-NL" dirty="0" err="1"/>
          </a:p>
        </p:txBody>
      </p:sp>
      <p:pic>
        <p:nvPicPr>
          <p:cNvPr id="6" name="Afbeelding 5">
            <a:extLst>
              <a:ext uri="{FF2B5EF4-FFF2-40B4-BE49-F238E27FC236}">
                <a16:creationId xmlns:a16="http://schemas.microsoft.com/office/drawing/2014/main" id="{A67F329B-751F-405F-A157-A9C896FD4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9888" y="74240"/>
            <a:ext cx="3012029" cy="721761"/>
          </a:xfrm>
          <a:prstGeom prst="rect">
            <a:avLst/>
          </a:prstGeom>
        </p:spPr>
      </p:pic>
      <p:sp>
        <p:nvSpPr>
          <p:cNvPr id="3" name="Rechthoek: afgeronde hoeken 2">
            <a:extLst>
              <a:ext uri="{FF2B5EF4-FFF2-40B4-BE49-F238E27FC236}">
                <a16:creationId xmlns:a16="http://schemas.microsoft.com/office/drawing/2014/main" id="{BCFE6620-CBB5-40BA-B78F-E6EA56D5DC00}"/>
              </a:ext>
            </a:extLst>
          </p:cNvPr>
          <p:cNvSpPr/>
          <p:nvPr/>
        </p:nvSpPr>
        <p:spPr>
          <a:xfrm>
            <a:off x="9708123" y="4875863"/>
            <a:ext cx="2477166" cy="7217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bg1"/>
                </a:solidFill>
                <a:hlinkClick r:id="rId5">
                  <a:extLst>
                    <a:ext uri="{A12FA001-AC4F-418D-AE19-62706E023703}">
                      <ahyp:hlinkClr xmlns:ahyp="http://schemas.microsoft.com/office/drawing/2018/hyperlinkcolor" val="tx"/>
                    </a:ext>
                  </a:extLst>
                </a:hlinkClick>
              </a:rPr>
              <a:t>www.projecttaalinzicht.nl</a:t>
            </a:r>
            <a:r>
              <a:rPr lang="nl-NL" sz="1600" dirty="0">
                <a:solidFill>
                  <a:schemeClr val="bg1"/>
                </a:solidFill>
              </a:rPr>
              <a:t> </a:t>
            </a:r>
          </a:p>
          <a:p>
            <a:pPr algn="ctr"/>
            <a:r>
              <a:rPr lang="nl-NL" sz="1600" dirty="0">
                <a:solidFill>
                  <a:schemeClr val="bg1"/>
                </a:solidFill>
              </a:rPr>
              <a:t>English page </a:t>
            </a:r>
            <a:r>
              <a:rPr lang="nl-NL" sz="1600" dirty="0" err="1">
                <a:solidFill>
                  <a:schemeClr val="bg1"/>
                </a:solidFill>
              </a:rPr>
              <a:t>coming</a:t>
            </a:r>
            <a:r>
              <a:rPr lang="nl-NL" sz="1600" dirty="0">
                <a:solidFill>
                  <a:schemeClr val="bg1"/>
                </a:solidFill>
              </a:rPr>
              <a:t> </a:t>
            </a:r>
            <a:r>
              <a:rPr lang="nl-NL" sz="1600" dirty="0" err="1">
                <a:solidFill>
                  <a:schemeClr val="bg1"/>
                </a:solidFill>
              </a:rPr>
              <a:t>soon</a:t>
            </a:r>
            <a:r>
              <a:rPr lang="nl-NL" sz="1600" dirty="0">
                <a:solidFill>
                  <a:schemeClr val="bg1"/>
                </a:solidFill>
              </a:rPr>
              <a:t>! </a:t>
            </a:r>
          </a:p>
        </p:txBody>
      </p:sp>
      <p:grpSp>
        <p:nvGrpSpPr>
          <p:cNvPr id="54" name="Groep 53">
            <a:extLst>
              <a:ext uri="{FF2B5EF4-FFF2-40B4-BE49-F238E27FC236}">
                <a16:creationId xmlns:a16="http://schemas.microsoft.com/office/drawing/2014/main" id="{7455D7F1-6C47-4ECA-A378-A61657B79285}"/>
              </a:ext>
            </a:extLst>
          </p:cNvPr>
          <p:cNvGrpSpPr/>
          <p:nvPr/>
        </p:nvGrpSpPr>
        <p:grpSpPr>
          <a:xfrm>
            <a:off x="330890" y="1520456"/>
            <a:ext cx="9962937" cy="5095765"/>
            <a:chOff x="1138964" y="712382"/>
            <a:chExt cx="9962937" cy="5095765"/>
          </a:xfrm>
        </p:grpSpPr>
        <p:sp>
          <p:nvSpPr>
            <p:cNvPr id="55" name="Rechthoek 54">
              <a:extLst>
                <a:ext uri="{FF2B5EF4-FFF2-40B4-BE49-F238E27FC236}">
                  <a16:creationId xmlns:a16="http://schemas.microsoft.com/office/drawing/2014/main" id="{185BF703-C21E-419C-B552-DE8AE8E1D0B8}"/>
                </a:ext>
              </a:extLst>
            </p:cNvPr>
            <p:cNvSpPr/>
            <p:nvPr/>
          </p:nvSpPr>
          <p:spPr>
            <a:xfrm>
              <a:off x="1138965" y="712382"/>
              <a:ext cx="1408369" cy="187301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84FADF7B-48D5-4ADD-89FD-6DA017FC6C46}"/>
                </a:ext>
              </a:extLst>
            </p:cNvPr>
            <p:cNvSpPr/>
            <p:nvPr/>
          </p:nvSpPr>
          <p:spPr>
            <a:xfrm>
              <a:off x="2830521" y="712382"/>
              <a:ext cx="1408369" cy="1873017"/>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4226B0CB-2010-43D6-949B-28AF9972EE7E}"/>
                </a:ext>
              </a:extLst>
            </p:cNvPr>
            <p:cNvSpPr/>
            <p:nvPr/>
          </p:nvSpPr>
          <p:spPr>
            <a:xfrm>
              <a:off x="4518241" y="712382"/>
              <a:ext cx="1408369" cy="1873017"/>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DD1F90C8-BEF0-4187-84E1-F0A2E2F6902E}"/>
                </a:ext>
              </a:extLst>
            </p:cNvPr>
            <p:cNvSpPr/>
            <p:nvPr/>
          </p:nvSpPr>
          <p:spPr>
            <a:xfrm>
              <a:off x="6205961" y="712382"/>
              <a:ext cx="1408369" cy="1873017"/>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1C2D1BF2-6F81-42B7-90AE-75BBC64F6D2A}"/>
                </a:ext>
              </a:extLst>
            </p:cNvPr>
            <p:cNvSpPr/>
            <p:nvPr/>
          </p:nvSpPr>
          <p:spPr>
            <a:xfrm>
              <a:off x="7893681" y="712382"/>
              <a:ext cx="1408369" cy="1873017"/>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4AD00997-5599-4CCD-9D42-07539CF287BC}"/>
                </a:ext>
              </a:extLst>
            </p:cNvPr>
            <p:cNvSpPr/>
            <p:nvPr/>
          </p:nvSpPr>
          <p:spPr>
            <a:xfrm>
              <a:off x="8694978" y="3336093"/>
              <a:ext cx="1408369" cy="1873017"/>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Rechthoek 60">
              <a:extLst>
                <a:ext uri="{FF2B5EF4-FFF2-40B4-BE49-F238E27FC236}">
                  <a16:creationId xmlns:a16="http://schemas.microsoft.com/office/drawing/2014/main" id="{9D0A3C74-54B6-477A-8EAC-AC0F603C3EF2}"/>
                </a:ext>
              </a:extLst>
            </p:cNvPr>
            <p:cNvSpPr/>
            <p:nvPr/>
          </p:nvSpPr>
          <p:spPr>
            <a:xfrm>
              <a:off x="9581400" y="712382"/>
              <a:ext cx="1408369" cy="1873017"/>
            </a:xfrm>
            <a:prstGeom prst="rect">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Tekstvak 61">
              <a:extLst>
                <a:ext uri="{FF2B5EF4-FFF2-40B4-BE49-F238E27FC236}">
                  <a16:creationId xmlns:a16="http://schemas.microsoft.com/office/drawing/2014/main" id="{CC10C627-A5E8-408F-B6F4-3A5E44E052D4}"/>
                </a:ext>
              </a:extLst>
            </p:cNvPr>
            <p:cNvSpPr txBox="1"/>
            <p:nvPr/>
          </p:nvSpPr>
          <p:spPr>
            <a:xfrm>
              <a:off x="1138964" y="2585399"/>
              <a:ext cx="1408369" cy="338554"/>
            </a:xfrm>
            <a:prstGeom prst="rect">
              <a:avLst/>
            </a:prstGeom>
            <a:noFill/>
          </p:spPr>
          <p:txBody>
            <a:bodyPr wrap="square" rtlCol="0">
              <a:spAutoFit/>
            </a:bodyPr>
            <a:lstStyle/>
            <a:p>
              <a:r>
                <a:rPr lang="nl-NL" sz="1600" dirty="0">
                  <a:solidFill>
                    <a:schemeClr val="tx2"/>
                  </a:solidFill>
                </a:rPr>
                <a:t>Iris Duinmeijer</a:t>
              </a:r>
            </a:p>
          </p:txBody>
        </p:sp>
        <p:sp>
          <p:nvSpPr>
            <p:cNvPr id="63" name="Rechthoek 62">
              <a:extLst>
                <a:ext uri="{FF2B5EF4-FFF2-40B4-BE49-F238E27FC236}">
                  <a16:creationId xmlns:a16="http://schemas.microsoft.com/office/drawing/2014/main" id="{DEBC07DF-CB2E-4A91-8D33-23C8A0FB70A4}"/>
                </a:ext>
              </a:extLst>
            </p:cNvPr>
            <p:cNvSpPr/>
            <p:nvPr/>
          </p:nvSpPr>
          <p:spPr>
            <a:xfrm>
              <a:off x="2058914" y="3336093"/>
              <a:ext cx="1408369" cy="1873017"/>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4C76FDB4-FD1E-4E9D-BC86-1BB8BE7565BC}"/>
                </a:ext>
              </a:extLst>
            </p:cNvPr>
            <p:cNvSpPr/>
            <p:nvPr/>
          </p:nvSpPr>
          <p:spPr>
            <a:xfrm>
              <a:off x="3717930" y="3336093"/>
              <a:ext cx="1408369" cy="1873017"/>
            </a:xfrm>
            <a:prstGeom prst="rect">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6D350FE-D1E7-4B5A-92C0-D1E57926C6FF}"/>
                </a:ext>
              </a:extLst>
            </p:cNvPr>
            <p:cNvSpPr/>
            <p:nvPr/>
          </p:nvSpPr>
          <p:spPr>
            <a:xfrm>
              <a:off x="5376946" y="3336093"/>
              <a:ext cx="1408369" cy="1873017"/>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a:extLst>
                <a:ext uri="{FF2B5EF4-FFF2-40B4-BE49-F238E27FC236}">
                  <a16:creationId xmlns:a16="http://schemas.microsoft.com/office/drawing/2014/main" id="{A0960072-9710-42EF-87DC-D6CF3007C890}"/>
                </a:ext>
              </a:extLst>
            </p:cNvPr>
            <p:cNvSpPr/>
            <p:nvPr/>
          </p:nvSpPr>
          <p:spPr>
            <a:xfrm>
              <a:off x="7035962" y="3336093"/>
              <a:ext cx="1408369" cy="1873017"/>
            </a:xfrm>
            <a:prstGeom prst="rect">
              <a:avLst/>
            </a:pr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Tekstvak 66">
              <a:extLst>
                <a:ext uri="{FF2B5EF4-FFF2-40B4-BE49-F238E27FC236}">
                  <a16:creationId xmlns:a16="http://schemas.microsoft.com/office/drawing/2014/main" id="{9AC1A736-D97C-4FB0-BC74-BDEBA2D1C3B1}"/>
                </a:ext>
              </a:extLst>
            </p:cNvPr>
            <p:cNvSpPr txBox="1"/>
            <p:nvPr/>
          </p:nvSpPr>
          <p:spPr>
            <a:xfrm>
              <a:off x="2779962" y="2585399"/>
              <a:ext cx="1604683" cy="338554"/>
            </a:xfrm>
            <a:prstGeom prst="rect">
              <a:avLst/>
            </a:prstGeom>
            <a:noFill/>
          </p:spPr>
          <p:txBody>
            <a:bodyPr wrap="square" rtlCol="0">
              <a:spAutoFit/>
            </a:bodyPr>
            <a:lstStyle/>
            <a:p>
              <a:r>
                <a:rPr lang="nl-NL" sz="1600" dirty="0">
                  <a:solidFill>
                    <a:schemeClr val="tx2"/>
                  </a:solidFill>
                </a:rPr>
                <a:t>Annette Scheper</a:t>
              </a:r>
            </a:p>
          </p:txBody>
        </p:sp>
        <p:sp>
          <p:nvSpPr>
            <p:cNvPr id="68" name="Tekstvak 67">
              <a:extLst>
                <a:ext uri="{FF2B5EF4-FFF2-40B4-BE49-F238E27FC236}">
                  <a16:creationId xmlns:a16="http://schemas.microsoft.com/office/drawing/2014/main" id="{ACC05503-B169-4389-8F07-731B8E4A1EDB}"/>
                </a:ext>
              </a:extLst>
            </p:cNvPr>
            <p:cNvSpPr txBox="1"/>
            <p:nvPr/>
          </p:nvSpPr>
          <p:spPr>
            <a:xfrm>
              <a:off x="4518242" y="2585399"/>
              <a:ext cx="1408368" cy="338554"/>
            </a:xfrm>
            <a:prstGeom prst="rect">
              <a:avLst/>
            </a:prstGeom>
            <a:noFill/>
          </p:spPr>
          <p:txBody>
            <a:bodyPr wrap="square" rtlCol="0">
              <a:spAutoFit/>
            </a:bodyPr>
            <a:lstStyle/>
            <a:p>
              <a:r>
                <a:rPr lang="nl-NL" sz="1600" dirty="0">
                  <a:solidFill>
                    <a:schemeClr val="tx2"/>
                  </a:solidFill>
                </a:rPr>
                <a:t>Britt Hakvoort</a:t>
              </a:r>
            </a:p>
          </p:txBody>
        </p:sp>
        <p:sp>
          <p:nvSpPr>
            <p:cNvPr id="69" name="Tekstvak 68">
              <a:extLst>
                <a:ext uri="{FF2B5EF4-FFF2-40B4-BE49-F238E27FC236}">
                  <a16:creationId xmlns:a16="http://schemas.microsoft.com/office/drawing/2014/main" id="{DD6F5993-1B72-4FDC-BE70-0DF84D0266EC}"/>
                </a:ext>
              </a:extLst>
            </p:cNvPr>
            <p:cNvSpPr txBox="1"/>
            <p:nvPr/>
          </p:nvSpPr>
          <p:spPr>
            <a:xfrm>
              <a:off x="6291091" y="2585399"/>
              <a:ext cx="1323239" cy="584775"/>
            </a:xfrm>
            <a:prstGeom prst="rect">
              <a:avLst/>
            </a:prstGeom>
            <a:noFill/>
          </p:spPr>
          <p:txBody>
            <a:bodyPr wrap="square" rtlCol="0">
              <a:spAutoFit/>
            </a:bodyPr>
            <a:lstStyle/>
            <a:p>
              <a:pPr algn="ctr"/>
              <a:r>
                <a:rPr lang="nl-NL" sz="1600" dirty="0">
                  <a:solidFill>
                    <a:schemeClr val="tx2"/>
                  </a:solidFill>
                </a:rPr>
                <a:t>Mélanie van </a:t>
              </a:r>
            </a:p>
            <a:p>
              <a:pPr algn="ctr"/>
              <a:r>
                <a:rPr lang="nl-NL" sz="1600" dirty="0">
                  <a:solidFill>
                    <a:schemeClr val="tx2"/>
                  </a:solidFill>
                </a:rPr>
                <a:t>Barreveld</a:t>
              </a:r>
            </a:p>
          </p:txBody>
        </p:sp>
        <p:sp>
          <p:nvSpPr>
            <p:cNvPr id="70" name="Tekstvak 69">
              <a:extLst>
                <a:ext uri="{FF2B5EF4-FFF2-40B4-BE49-F238E27FC236}">
                  <a16:creationId xmlns:a16="http://schemas.microsoft.com/office/drawing/2014/main" id="{7CC9FB02-E9D8-44B4-868F-A3B1B7D19CBC}"/>
                </a:ext>
              </a:extLst>
            </p:cNvPr>
            <p:cNvSpPr txBox="1"/>
            <p:nvPr/>
          </p:nvSpPr>
          <p:spPr>
            <a:xfrm>
              <a:off x="8033900" y="2585399"/>
              <a:ext cx="1127930" cy="338554"/>
            </a:xfrm>
            <a:prstGeom prst="rect">
              <a:avLst/>
            </a:prstGeom>
            <a:noFill/>
          </p:spPr>
          <p:txBody>
            <a:bodyPr wrap="square" rtlCol="0">
              <a:spAutoFit/>
            </a:bodyPr>
            <a:lstStyle/>
            <a:p>
              <a:r>
                <a:rPr lang="nl-NL" sz="1600" dirty="0">
                  <a:solidFill>
                    <a:schemeClr val="tx2"/>
                  </a:solidFill>
                </a:rPr>
                <a:t>Sanne Peet</a:t>
              </a:r>
            </a:p>
          </p:txBody>
        </p:sp>
        <p:sp>
          <p:nvSpPr>
            <p:cNvPr id="71" name="Tekstvak 70">
              <a:extLst>
                <a:ext uri="{FF2B5EF4-FFF2-40B4-BE49-F238E27FC236}">
                  <a16:creationId xmlns:a16="http://schemas.microsoft.com/office/drawing/2014/main" id="{DCBA8DCD-BB70-44CB-8F5D-78246DAFC8F5}"/>
                </a:ext>
              </a:extLst>
            </p:cNvPr>
            <p:cNvSpPr txBox="1"/>
            <p:nvPr/>
          </p:nvSpPr>
          <p:spPr>
            <a:xfrm>
              <a:off x="9540379" y="2585399"/>
              <a:ext cx="1561522" cy="338554"/>
            </a:xfrm>
            <a:prstGeom prst="rect">
              <a:avLst/>
            </a:prstGeom>
            <a:noFill/>
          </p:spPr>
          <p:txBody>
            <a:bodyPr wrap="square" rtlCol="0">
              <a:spAutoFit/>
            </a:bodyPr>
            <a:lstStyle/>
            <a:p>
              <a:r>
                <a:rPr lang="nl-NL" sz="1600" dirty="0">
                  <a:solidFill>
                    <a:schemeClr val="tx2"/>
                  </a:solidFill>
                </a:rPr>
                <a:t>Lonneke Janssen</a:t>
              </a:r>
            </a:p>
          </p:txBody>
        </p:sp>
        <p:sp>
          <p:nvSpPr>
            <p:cNvPr id="72" name="Tekstvak 71">
              <a:extLst>
                <a:ext uri="{FF2B5EF4-FFF2-40B4-BE49-F238E27FC236}">
                  <a16:creationId xmlns:a16="http://schemas.microsoft.com/office/drawing/2014/main" id="{2E7510AB-5AC5-499E-A201-B14D4C9F81A3}"/>
                </a:ext>
              </a:extLst>
            </p:cNvPr>
            <p:cNvSpPr txBox="1"/>
            <p:nvPr/>
          </p:nvSpPr>
          <p:spPr>
            <a:xfrm>
              <a:off x="1880336" y="5228688"/>
              <a:ext cx="1774977" cy="338554"/>
            </a:xfrm>
            <a:prstGeom prst="rect">
              <a:avLst/>
            </a:prstGeom>
            <a:noFill/>
          </p:spPr>
          <p:txBody>
            <a:bodyPr wrap="square" rtlCol="0">
              <a:spAutoFit/>
            </a:bodyPr>
            <a:lstStyle/>
            <a:p>
              <a:r>
                <a:rPr lang="nl-NL" sz="1600" dirty="0">
                  <a:solidFill>
                    <a:schemeClr val="tx2"/>
                  </a:solidFill>
                </a:rPr>
                <a:t>Wendy Bliekendaal</a:t>
              </a:r>
            </a:p>
          </p:txBody>
        </p:sp>
        <p:sp>
          <p:nvSpPr>
            <p:cNvPr id="73" name="Tekstvak 72">
              <a:extLst>
                <a:ext uri="{FF2B5EF4-FFF2-40B4-BE49-F238E27FC236}">
                  <a16:creationId xmlns:a16="http://schemas.microsoft.com/office/drawing/2014/main" id="{363EF29E-6BDE-43E4-BB8E-1F26985DC1F7}"/>
                </a:ext>
              </a:extLst>
            </p:cNvPr>
            <p:cNvSpPr txBox="1"/>
            <p:nvPr/>
          </p:nvSpPr>
          <p:spPr>
            <a:xfrm>
              <a:off x="3596816" y="5228688"/>
              <a:ext cx="1650595" cy="338554"/>
            </a:xfrm>
            <a:prstGeom prst="rect">
              <a:avLst/>
            </a:prstGeom>
            <a:noFill/>
          </p:spPr>
          <p:txBody>
            <a:bodyPr wrap="square" rtlCol="0">
              <a:spAutoFit/>
            </a:bodyPr>
            <a:lstStyle/>
            <a:p>
              <a:r>
                <a:rPr lang="nl-NL" sz="1600" dirty="0">
                  <a:solidFill>
                    <a:schemeClr val="tx2"/>
                  </a:solidFill>
                </a:rPr>
                <a:t>Lisanne Schmeitz</a:t>
              </a:r>
            </a:p>
          </p:txBody>
        </p:sp>
        <p:sp>
          <p:nvSpPr>
            <p:cNvPr id="74" name="Tekstvak 73">
              <a:extLst>
                <a:ext uri="{FF2B5EF4-FFF2-40B4-BE49-F238E27FC236}">
                  <a16:creationId xmlns:a16="http://schemas.microsoft.com/office/drawing/2014/main" id="{E7F3CF98-4E1D-4A54-97CB-793E14E52BC5}"/>
                </a:ext>
              </a:extLst>
            </p:cNvPr>
            <p:cNvSpPr txBox="1"/>
            <p:nvPr/>
          </p:nvSpPr>
          <p:spPr>
            <a:xfrm>
              <a:off x="5182746" y="5223372"/>
              <a:ext cx="1853216" cy="584775"/>
            </a:xfrm>
            <a:prstGeom prst="rect">
              <a:avLst/>
            </a:prstGeom>
            <a:noFill/>
          </p:spPr>
          <p:txBody>
            <a:bodyPr wrap="square" rtlCol="0">
              <a:spAutoFit/>
            </a:bodyPr>
            <a:lstStyle/>
            <a:p>
              <a:pPr algn="ctr"/>
              <a:r>
                <a:rPr lang="nl-NL" sz="1600" dirty="0">
                  <a:solidFill>
                    <a:schemeClr val="tx2"/>
                  </a:solidFill>
                </a:rPr>
                <a:t>Margo Zwitserlood-Nijenhuis</a:t>
              </a:r>
            </a:p>
          </p:txBody>
        </p:sp>
        <p:sp>
          <p:nvSpPr>
            <p:cNvPr id="75" name="Tekstvak 74">
              <a:extLst>
                <a:ext uri="{FF2B5EF4-FFF2-40B4-BE49-F238E27FC236}">
                  <a16:creationId xmlns:a16="http://schemas.microsoft.com/office/drawing/2014/main" id="{CF2AC5C4-5C17-4587-8085-5B2A808DB857}"/>
                </a:ext>
              </a:extLst>
            </p:cNvPr>
            <p:cNvSpPr txBox="1"/>
            <p:nvPr/>
          </p:nvSpPr>
          <p:spPr>
            <a:xfrm>
              <a:off x="7157074" y="5228688"/>
              <a:ext cx="1408369" cy="338554"/>
            </a:xfrm>
            <a:prstGeom prst="rect">
              <a:avLst/>
            </a:prstGeom>
            <a:noFill/>
          </p:spPr>
          <p:txBody>
            <a:bodyPr wrap="square" rtlCol="0">
              <a:spAutoFit/>
            </a:bodyPr>
            <a:lstStyle/>
            <a:p>
              <a:r>
                <a:rPr lang="nl-NL" sz="1600" dirty="0">
                  <a:solidFill>
                    <a:schemeClr val="tx2"/>
                  </a:solidFill>
                </a:rPr>
                <a:t>Marijke Zoons</a:t>
              </a:r>
            </a:p>
          </p:txBody>
        </p:sp>
        <p:sp>
          <p:nvSpPr>
            <p:cNvPr id="76" name="Tekstvak 75">
              <a:extLst>
                <a:ext uri="{FF2B5EF4-FFF2-40B4-BE49-F238E27FC236}">
                  <a16:creationId xmlns:a16="http://schemas.microsoft.com/office/drawing/2014/main" id="{3FD4099F-6B0B-4534-94CD-49C9ED8D77E4}"/>
                </a:ext>
              </a:extLst>
            </p:cNvPr>
            <p:cNvSpPr txBox="1"/>
            <p:nvPr/>
          </p:nvSpPr>
          <p:spPr>
            <a:xfrm>
              <a:off x="8857899" y="5209110"/>
              <a:ext cx="1259172" cy="338554"/>
            </a:xfrm>
            <a:prstGeom prst="rect">
              <a:avLst/>
            </a:prstGeom>
            <a:noFill/>
          </p:spPr>
          <p:txBody>
            <a:bodyPr wrap="square" rtlCol="0">
              <a:spAutoFit/>
            </a:bodyPr>
            <a:lstStyle/>
            <a:p>
              <a:r>
                <a:rPr lang="nl-NL" sz="1600" dirty="0">
                  <a:solidFill>
                    <a:schemeClr val="tx2"/>
                  </a:solidFill>
                </a:rPr>
                <a:t>Carla Vegter</a:t>
              </a:r>
            </a:p>
          </p:txBody>
        </p:sp>
      </p:grpSp>
      <p:sp>
        <p:nvSpPr>
          <p:cNvPr id="4" name="Rechthoek: afgeronde hoeken 3">
            <a:extLst>
              <a:ext uri="{FF2B5EF4-FFF2-40B4-BE49-F238E27FC236}">
                <a16:creationId xmlns:a16="http://schemas.microsoft.com/office/drawing/2014/main" id="{E745EBDA-FD40-D793-D650-D014E1FFFB9E}"/>
              </a:ext>
            </a:extLst>
          </p:cNvPr>
          <p:cNvSpPr/>
          <p:nvPr/>
        </p:nvSpPr>
        <p:spPr>
          <a:xfrm>
            <a:off x="9708122" y="5785346"/>
            <a:ext cx="2489456" cy="72176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600" dirty="0">
                <a:solidFill>
                  <a:schemeClr val="bg1"/>
                </a:solidFill>
              </a:rPr>
              <a:t>E-mail: </a:t>
            </a:r>
            <a:r>
              <a:rPr lang="nl-NL" sz="1600" dirty="0">
                <a:solidFill>
                  <a:schemeClr val="bg1"/>
                </a:solidFill>
                <a:hlinkClick r:id="rId17">
                  <a:extLst>
                    <a:ext uri="{A12FA001-AC4F-418D-AE19-62706E023703}">
                      <ahyp:hlinkClr xmlns:ahyp="http://schemas.microsoft.com/office/drawing/2018/hyperlinkcolor" val="tx"/>
                    </a:ext>
                  </a:extLst>
                </a:hlinkClick>
              </a:rPr>
              <a:t>info@projecttaalinzicht.nl</a:t>
            </a:r>
            <a:r>
              <a:rPr lang="nl-NL" sz="1600" dirty="0">
                <a:solidFill>
                  <a:schemeClr val="bg1"/>
                </a:solidFill>
              </a:rPr>
              <a:t> </a:t>
            </a:r>
            <a:endParaRPr lang="nl-NL">
              <a:solidFill>
                <a:schemeClr val="bg1"/>
              </a:solidFill>
              <a:cs typeface="Calibri" panose="020F0502020204030204"/>
            </a:endParaRPr>
          </a:p>
        </p:txBody>
      </p:sp>
    </p:spTree>
    <p:extLst>
      <p:ext uri="{BB962C8B-B14F-4D97-AF65-F5344CB8AC3E}">
        <p14:creationId xmlns:p14="http://schemas.microsoft.com/office/powerpoint/2010/main" val="2159748607"/>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8" descr="Afbeelding met draad&#10;&#10;Automatisch gegenereerde beschrijving">
            <a:extLst>
              <a:ext uri="{FF2B5EF4-FFF2-40B4-BE49-F238E27FC236}">
                <a16:creationId xmlns:a16="http://schemas.microsoft.com/office/drawing/2014/main" id="{A9A606C7-CF0A-436D-A67A-C765A63B64C3}"/>
              </a:ext>
            </a:extLst>
          </p:cNvPr>
          <p:cNvPicPr>
            <a:picLocks noChangeAspect="1"/>
          </p:cNvPicPr>
          <p:nvPr/>
        </p:nvPicPr>
        <p:blipFill>
          <a:blip r:embed="rId3"/>
          <a:stretch>
            <a:fillRect/>
          </a:stretch>
        </p:blipFill>
        <p:spPr>
          <a:xfrm>
            <a:off x="26045" y="3671070"/>
            <a:ext cx="4090160" cy="2821805"/>
          </a:xfrm>
          <a:prstGeom prst="rect">
            <a:avLst/>
          </a:prstGeom>
        </p:spPr>
      </p:pic>
      <p:sp>
        <p:nvSpPr>
          <p:cNvPr id="3" name="Tijdelijke aanduiding voor inhoud 2">
            <a:extLst>
              <a:ext uri="{FF2B5EF4-FFF2-40B4-BE49-F238E27FC236}">
                <a16:creationId xmlns:a16="http://schemas.microsoft.com/office/drawing/2014/main" id="{FBCB4527-31B2-93C4-9919-BFBA220FAE40}"/>
              </a:ext>
            </a:extLst>
          </p:cNvPr>
          <p:cNvSpPr>
            <a:spLocks noGrp="1"/>
          </p:cNvSpPr>
          <p:nvPr>
            <p:ph idx="1"/>
          </p:nvPr>
        </p:nvSpPr>
        <p:spPr>
          <a:xfrm>
            <a:off x="515055" y="1656093"/>
            <a:ext cx="11161889" cy="4351338"/>
          </a:xfrm>
        </p:spPr>
        <p:txBody>
          <a:bodyPr vert="horz" lIns="91440" tIns="45720" rIns="91440" bIns="45720" rtlCol="0" anchor="t">
            <a:normAutofit/>
          </a:bodyPr>
          <a:lstStyle/>
          <a:p>
            <a:r>
              <a:rPr lang="nl-NL" dirty="0">
                <a:solidFill>
                  <a:schemeClr val="tx2"/>
                </a:solidFill>
              </a:rPr>
              <a:t>"Well-</a:t>
            </a:r>
            <a:r>
              <a:rPr lang="nl-NL" dirty="0" err="1">
                <a:solidFill>
                  <a:schemeClr val="tx2"/>
                </a:solidFill>
              </a:rPr>
              <a:t>being</a:t>
            </a:r>
            <a:r>
              <a:rPr lang="nl-NL" dirty="0">
                <a:solidFill>
                  <a:schemeClr val="tx2"/>
                </a:solidFill>
              </a:rPr>
              <a:t>": </a:t>
            </a:r>
            <a:r>
              <a:rPr lang="nl-NL" dirty="0" err="1">
                <a:solidFill>
                  <a:schemeClr val="tx2"/>
                </a:solidFill>
              </a:rPr>
              <a:t>social-emotional</a:t>
            </a:r>
            <a:r>
              <a:rPr lang="nl-NL" dirty="0">
                <a:solidFill>
                  <a:schemeClr val="tx2"/>
                </a:solidFill>
              </a:rPr>
              <a:t> </a:t>
            </a:r>
            <a:r>
              <a:rPr lang="nl-NL" dirty="0" err="1">
                <a:solidFill>
                  <a:schemeClr val="tx2"/>
                </a:solidFill>
              </a:rPr>
              <a:t>functioning</a:t>
            </a:r>
            <a:r>
              <a:rPr lang="nl-NL" dirty="0">
                <a:solidFill>
                  <a:schemeClr val="tx2"/>
                </a:solidFill>
              </a:rPr>
              <a:t> </a:t>
            </a:r>
            <a:r>
              <a:rPr lang="nl-NL" dirty="0" err="1">
                <a:solidFill>
                  <a:schemeClr val="tx2"/>
                </a:solidFill>
              </a:rPr>
              <a:t>and</a:t>
            </a:r>
            <a:r>
              <a:rPr lang="nl-NL" dirty="0">
                <a:solidFill>
                  <a:schemeClr val="tx2"/>
                </a:solidFill>
              </a:rPr>
              <a:t> </a:t>
            </a:r>
            <a:r>
              <a:rPr lang="nl-NL" dirty="0" err="1">
                <a:solidFill>
                  <a:schemeClr val="tx2"/>
                </a:solidFill>
              </a:rPr>
              <a:t>quality</a:t>
            </a:r>
            <a:r>
              <a:rPr lang="nl-NL" dirty="0">
                <a:solidFill>
                  <a:schemeClr val="tx2"/>
                </a:solidFill>
              </a:rPr>
              <a:t> of life </a:t>
            </a:r>
          </a:p>
          <a:p>
            <a:r>
              <a:rPr lang="nl-NL" dirty="0">
                <a:solidFill>
                  <a:schemeClr val="tx2"/>
                </a:solidFill>
              </a:rPr>
              <a:t>Both </a:t>
            </a:r>
            <a:r>
              <a:rPr lang="nl-NL" dirty="0" err="1">
                <a:solidFill>
                  <a:schemeClr val="tx2"/>
                </a:solidFill>
              </a:rPr>
              <a:t>can</a:t>
            </a:r>
            <a:r>
              <a:rPr lang="nl-NL" dirty="0">
                <a:solidFill>
                  <a:schemeClr val="tx2"/>
                </a:solidFill>
              </a:rPr>
              <a:t> </a:t>
            </a:r>
            <a:r>
              <a:rPr lang="nl-NL" dirty="0" err="1">
                <a:solidFill>
                  <a:schemeClr val="tx2"/>
                </a:solidFill>
              </a:rPr>
              <a:t>be</a:t>
            </a:r>
            <a:r>
              <a:rPr lang="nl-NL" dirty="0">
                <a:solidFill>
                  <a:schemeClr val="tx2"/>
                </a:solidFill>
              </a:rPr>
              <a:t> </a:t>
            </a:r>
            <a:r>
              <a:rPr lang="nl-NL" dirty="0" err="1">
                <a:solidFill>
                  <a:schemeClr val="tx2"/>
                </a:solidFill>
              </a:rPr>
              <a:t>affected</a:t>
            </a:r>
            <a:r>
              <a:rPr lang="nl-NL" dirty="0">
                <a:solidFill>
                  <a:schemeClr val="tx2"/>
                </a:solidFill>
              </a:rPr>
              <a:t> in </a:t>
            </a:r>
            <a:r>
              <a:rPr lang="nl-NL" dirty="0" err="1">
                <a:solidFill>
                  <a:schemeClr val="tx2"/>
                </a:solidFill>
              </a:rPr>
              <a:t>children</a:t>
            </a:r>
            <a:r>
              <a:rPr lang="nl-NL" dirty="0">
                <a:solidFill>
                  <a:schemeClr val="tx2"/>
                </a:solidFill>
              </a:rPr>
              <a:t> </a:t>
            </a:r>
            <a:r>
              <a:rPr lang="nl-NL" dirty="0" err="1">
                <a:solidFill>
                  <a:schemeClr val="tx2"/>
                </a:solidFill>
              </a:rPr>
              <a:t>with</a:t>
            </a:r>
            <a:r>
              <a:rPr lang="nl-NL" dirty="0">
                <a:solidFill>
                  <a:schemeClr val="tx2"/>
                </a:solidFill>
              </a:rPr>
              <a:t> DLD </a:t>
            </a:r>
            <a:r>
              <a:rPr lang="nl-NL" sz="1600" dirty="0">
                <a:solidFill>
                  <a:schemeClr val="tx2"/>
                </a:solidFill>
              </a:rPr>
              <a:t>(</a:t>
            </a:r>
            <a:r>
              <a:rPr lang="nl-NL" sz="1600" dirty="0" err="1">
                <a:solidFill>
                  <a:schemeClr val="tx2"/>
                </a:solidFill>
              </a:rPr>
              <a:t>Eadie</a:t>
            </a:r>
            <a:r>
              <a:rPr lang="nl-NL" sz="1600" dirty="0">
                <a:solidFill>
                  <a:schemeClr val="tx2"/>
                </a:solidFill>
              </a:rPr>
              <a:t> et al., 2018; Goh et al., 2021; Le et al., 2020)</a:t>
            </a:r>
            <a:endParaRPr lang="nl-NL" dirty="0">
              <a:solidFill>
                <a:schemeClr val="tx2"/>
              </a:solidFill>
            </a:endParaRPr>
          </a:p>
          <a:p>
            <a:r>
              <a:rPr lang="nl-NL" dirty="0">
                <a:solidFill>
                  <a:schemeClr val="tx2"/>
                </a:solidFill>
              </a:rPr>
              <a:t>But: </a:t>
            </a:r>
            <a:r>
              <a:rPr lang="nl-NL" dirty="0" err="1">
                <a:solidFill>
                  <a:schemeClr val="tx2"/>
                </a:solidFill>
              </a:rPr>
              <a:t>not</a:t>
            </a:r>
            <a:r>
              <a:rPr lang="nl-NL" dirty="0">
                <a:solidFill>
                  <a:schemeClr val="tx2"/>
                </a:solidFill>
              </a:rPr>
              <a:t> in </a:t>
            </a:r>
            <a:r>
              <a:rPr lang="nl-NL" dirty="0" err="1">
                <a:solidFill>
                  <a:schemeClr val="tx2"/>
                </a:solidFill>
              </a:rPr>
              <a:t>all</a:t>
            </a:r>
            <a:r>
              <a:rPr lang="nl-NL" dirty="0">
                <a:solidFill>
                  <a:schemeClr val="tx2"/>
                </a:solidFill>
              </a:rPr>
              <a:t> </a:t>
            </a:r>
            <a:r>
              <a:rPr lang="nl-NL" dirty="0" err="1">
                <a:solidFill>
                  <a:schemeClr val="tx2"/>
                </a:solidFill>
              </a:rPr>
              <a:t>children</a:t>
            </a:r>
            <a:r>
              <a:rPr lang="nl-NL" dirty="0">
                <a:solidFill>
                  <a:schemeClr val="tx2"/>
                </a:solidFill>
              </a:rPr>
              <a:t> </a:t>
            </a:r>
            <a:r>
              <a:rPr lang="nl-NL" dirty="0" err="1">
                <a:solidFill>
                  <a:schemeClr val="tx2"/>
                </a:solidFill>
              </a:rPr>
              <a:t>and</a:t>
            </a:r>
            <a:r>
              <a:rPr lang="nl-NL" dirty="0">
                <a:solidFill>
                  <a:schemeClr val="tx2"/>
                </a:solidFill>
              </a:rPr>
              <a:t> </a:t>
            </a:r>
            <a:r>
              <a:rPr lang="nl-NL" dirty="0" err="1">
                <a:solidFill>
                  <a:schemeClr val="tx2"/>
                </a:solidFill>
              </a:rPr>
              <a:t>there</a:t>
            </a:r>
            <a:r>
              <a:rPr lang="nl-NL" dirty="0">
                <a:solidFill>
                  <a:schemeClr val="tx2"/>
                </a:solidFill>
              </a:rPr>
              <a:t> is </a:t>
            </a:r>
            <a:r>
              <a:rPr lang="nl-NL" dirty="0" err="1">
                <a:solidFill>
                  <a:schemeClr val="tx2"/>
                </a:solidFill>
              </a:rPr>
              <a:t>unexplained</a:t>
            </a:r>
            <a:r>
              <a:rPr lang="nl-NL" dirty="0">
                <a:solidFill>
                  <a:schemeClr val="tx2"/>
                </a:solidFill>
              </a:rPr>
              <a:t> </a:t>
            </a:r>
            <a:r>
              <a:rPr lang="nl-NL" dirty="0" err="1">
                <a:solidFill>
                  <a:schemeClr val="tx2"/>
                </a:solidFill>
              </a:rPr>
              <a:t>variance</a:t>
            </a:r>
            <a:r>
              <a:rPr lang="nl-NL" dirty="0">
                <a:solidFill>
                  <a:schemeClr val="tx2"/>
                </a:solidFill>
              </a:rPr>
              <a:t> </a:t>
            </a:r>
          </a:p>
          <a:p>
            <a:r>
              <a:rPr lang="nl-NL" dirty="0" err="1">
                <a:solidFill>
                  <a:schemeClr val="tx2"/>
                </a:solidFill>
              </a:rPr>
              <a:t>Maybe</a:t>
            </a:r>
            <a:r>
              <a:rPr lang="nl-NL" dirty="0">
                <a:solidFill>
                  <a:schemeClr val="tx2"/>
                </a:solidFill>
              </a:rPr>
              <a:t> </a:t>
            </a:r>
            <a:r>
              <a:rPr lang="nl-NL" dirty="0" err="1">
                <a:solidFill>
                  <a:schemeClr val="tx2"/>
                </a:solidFill>
              </a:rPr>
              <a:t>communicative</a:t>
            </a:r>
            <a:r>
              <a:rPr lang="nl-NL" dirty="0">
                <a:solidFill>
                  <a:schemeClr val="tx2"/>
                </a:solidFill>
              </a:rPr>
              <a:t> </a:t>
            </a:r>
            <a:r>
              <a:rPr lang="nl-NL" dirty="0" err="1">
                <a:solidFill>
                  <a:schemeClr val="tx2"/>
                </a:solidFill>
              </a:rPr>
              <a:t>participation</a:t>
            </a:r>
            <a:r>
              <a:rPr lang="nl-NL" dirty="0">
                <a:solidFill>
                  <a:schemeClr val="tx2"/>
                </a:solidFill>
              </a:rPr>
              <a:t> </a:t>
            </a:r>
            <a:r>
              <a:rPr lang="nl-NL" dirty="0" err="1">
                <a:solidFill>
                  <a:schemeClr val="tx2"/>
                </a:solidFill>
              </a:rPr>
              <a:t>plays</a:t>
            </a:r>
            <a:r>
              <a:rPr lang="nl-NL" dirty="0">
                <a:solidFill>
                  <a:schemeClr val="tx2"/>
                </a:solidFill>
              </a:rPr>
              <a:t> a </a:t>
            </a:r>
            <a:r>
              <a:rPr lang="nl-NL" dirty="0" err="1">
                <a:solidFill>
                  <a:schemeClr val="tx2"/>
                </a:solidFill>
              </a:rPr>
              <a:t>role</a:t>
            </a:r>
            <a:r>
              <a:rPr lang="nl-NL" dirty="0">
                <a:solidFill>
                  <a:schemeClr val="tx2"/>
                </a:solidFill>
              </a:rPr>
              <a:t>? </a:t>
            </a:r>
            <a:r>
              <a:rPr lang="nl-NL" sz="1600" dirty="0">
                <a:solidFill>
                  <a:schemeClr val="tx2"/>
                </a:solidFill>
              </a:rPr>
              <a:t>(</a:t>
            </a:r>
            <a:r>
              <a:rPr lang="nl-NL" sz="1600" dirty="0" err="1">
                <a:solidFill>
                  <a:schemeClr val="tx2"/>
                </a:solidFill>
              </a:rPr>
              <a:t>Cunningham</a:t>
            </a:r>
            <a:r>
              <a:rPr lang="nl-NL" sz="1600" dirty="0">
                <a:solidFill>
                  <a:schemeClr val="tx2"/>
                </a:solidFill>
              </a:rPr>
              <a:t> et al., 2021)</a:t>
            </a:r>
            <a:endParaRPr lang="nl-NL" dirty="0">
              <a:solidFill>
                <a:schemeClr val="tx2"/>
              </a:solidFill>
            </a:endParaRPr>
          </a:p>
        </p:txBody>
      </p:sp>
      <p:sp>
        <p:nvSpPr>
          <p:cNvPr id="5" name="Titel 1">
            <a:extLst>
              <a:ext uri="{FF2B5EF4-FFF2-40B4-BE49-F238E27FC236}">
                <a16:creationId xmlns:a16="http://schemas.microsoft.com/office/drawing/2014/main" id="{A7DEAC9E-E332-4B33-9648-1AF0BAAD5503}"/>
              </a:ext>
            </a:extLst>
          </p:cNvPr>
          <p:cNvSpPr>
            <a:spLocks noGrp="1"/>
          </p:cNvSpPr>
          <p:nvPr>
            <p:ph type="title"/>
          </p:nvPr>
        </p:nvSpPr>
        <p:spPr>
          <a:xfrm>
            <a:off x="838200" y="365125"/>
            <a:ext cx="10515600" cy="1325563"/>
          </a:xfrm>
        </p:spPr>
        <p:txBody>
          <a:bodyPr/>
          <a:lstStyle/>
          <a:p>
            <a:r>
              <a:rPr lang="nl-NL" dirty="0">
                <a:solidFill>
                  <a:schemeClr val="tx2"/>
                </a:solidFill>
              </a:rPr>
              <a:t>Language </a:t>
            </a:r>
            <a:r>
              <a:rPr lang="nl-NL" dirty="0" err="1">
                <a:solidFill>
                  <a:schemeClr val="tx2"/>
                </a:solidFill>
              </a:rPr>
              <a:t>and</a:t>
            </a:r>
            <a:r>
              <a:rPr lang="nl-NL" dirty="0">
                <a:solidFill>
                  <a:schemeClr val="tx2"/>
                </a:solidFill>
              </a:rPr>
              <a:t> well-</a:t>
            </a:r>
            <a:r>
              <a:rPr lang="nl-NL" dirty="0" err="1">
                <a:solidFill>
                  <a:schemeClr val="tx2"/>
                </a:solidFill>
              </a:rPr>
              <a:t>being</a:t>
            </a:r>
            <a:r>
              <a:rPr lang="nl-NL" dirty="0">
                <a:solidFill>
                  <a:schemeClr val="tx2"/>
                </a:solidFill>
              </a:rPr>
              <a:t> </a:t>
            </a:r>
          </a:p>
        </p:txBody>
      </p:sp>
      <p:sp>
        <p:nvSpPr>
          <p:cNvPr id="6" name="Rechthoek: afgeronde hoeken 5">
            <a:extLst>
              <a:ext uri="{FF2B5EF4-FFF2-40B4-BE49-F238E27FC236}">
                <a16:creationId xmlns:a16="http://schemas.microsoft.com/office/drawing/2014/main" id="{6496CEB8-630A-4CA6-B4C1-E81FB5D55B12}"/>
              </a:ext>
            </a:extLst>
          </p:cNvPr>
          <p:cNvSpPr/>
          <p:nvPr/>
        </p:nvSpPr>
        <p:spPr>
          <a:xfrm>
            <a:off x="5424576" y="4380020"/>
            <a:ext cx="5929224" cy="1325563"/>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solidFill>
                <a:schemeClr val="bg1"/>
              </a:solidFill>
            </a:endParaRPr>
          </a:p>
          <a:p>
            <a:pPr algn="ctr"/>
            <a:r>
              <a:rPr lang="nl-NL" b="1" dirty="0">
                <a:solidFill>
                  <a:schemeClr val="bg1"/>
                </a:solidFill>
              </a:rPr>
              <a:t>‘’Understanding </a:t>
            </a:r>
            <a:r>
              <a:rPr lang="nl-NL" b="1" dirty="0" err="1">
                <a:solidFill>
                  <a:schemeClr val="bg1"/>
                </a:solidFill>
              </a:rPr>
              <a:t>and</a:t>
            </a:r>
            <a:r>
              <a:rPr lang="nl-NL" b="1" dirty="0">
                <a:solidFill>
                  <a:schemeClr val="bg1"/>
                </a:solidFill>
              </a:rPr>
              <a:t> </a:t>
            </a:r>
            <a:r>
              <a:rPr lang="nl-NL" b="1" dirty="0" err="1">
                <a:solidFill>
                  <a:schemeClr val="bg1"/>
                </a:solidFill>
              </a:rPr>
              <a:t>being</a:t>
            </a:r>
            <a:r>
              <a:rPr lang="nl-NL" b="1" dirty="0">
                <a:solidFill>
                  <a:schemeClr val="bg1"/>
                </a:solidFill>
              </a:rPr>
              <a:t> </a:t>
            </a:r>
            <a:r>
              <a:rPr lang="nl-NL" b="1" dirty="0" err="1">
                <a:solidFill>
                  <a:schemeClr val="bg1"/>
                </a:solidFill>
              </a:rPr>
              <a:t>understood</a:t>
            </a:r>
            <a:r>
              <a:rPr lang="nl-NL" b="1" dirty="0">
                <a:solidFill>
                  <a:schemeClr val="bg1"/>
                </a:solidFill>
              </a:rPr>
              <a:t> in a </a:t>
            </a:r>
            <a:r>
              <a:rPr lang="nl-NL" b="1" dirty="0" err="1">
                <a:solidFill>
                  <a:schemeClr val="bg1"/>
                </a:solidFill>
              </a:rPr>
              <a:t>social</a:t>
            </a:r>
            <a:r>
              <a:rPr lang="nl-NL" b="1" dirty="0">
                <a:solidFill>
                  <a:schemeClr val="bg1"/>
                </a:solidFill>
              </a:rPr>
              <a:t> context, </a:t>
            </a:r>
            <a:r>
              <a:rPr lang="nl-NL" b="1" dirty="0" err="1">
                <a:solidFill>
                  <a:schemeClr val="bg1"/>
                </a:solidFill>
              </a:rPr>
              <a:t>by</a:t>
            </a:r>
            <a:r>
              <a:rPr lang="nl-NL" b="1" dirty="0">
                <a:solidFill>
                  <a:schemeClr val="bg1"/>
                </a:solidFill>
              </a:rPr>
              <a:t> </a:t>
            </a:r>
            <a:r>
              <a:rPr lang="nl-NL" b="1" dirty="0" err="1">
                <a:solidFill>
                  <a:schemeClr val="bg1"/>
                </a:solidFill>
              </a:rPr>
              <a:t>applying</a:t>
            </a:r>
            <a:r>
              <a:rPr lang="nl-NL" b="1" dirty="0">
                <a:solidFill>
                  <a:schemeClr val="bg1"/>
                </a:solidFill>
              </a:rPr>
              <a:t> </a:t>
            </a:r>
            <a:r>
              <a:rPr lang="nl-NL" b="1" dirty="0" err="1">
                <a:solidFill>
                  <a:schemeClr val="bg1"/>
                </a:solidFill>
              </a:rPr>
              <a:t>verbal</a:t>
            </a:r>
            <a:r>
              <a:rPr lang="nl-NL" b="1" dirty="0">
                <a:solidFill>
                  <a:schemeClr val="bg1"/>
                </a:solidFill>
              </a:rPr>
              <a:t> </a:t>
            </a:r>
            <a:r>
              <a:rPr lang="nl-NL" b="1" dirty="0" err="1">
                <a:solidFill>
                  <a:schemeClr val="bg1"/>
                </a:solidFill>
              </a:rPr>
              <a:t>and</a:t>
            </a:r>
            <a:r>
              <a:rPr lang="nl-NL" b="1" dirty="0">
                <a:solidFill>
                  <a:schemeClr val="bg1"/>
                </a:solidFill>
              </a:rPr>
              <a:t> non-</a:t>
            </a:r>
            <a:r>
              <a:rPr lang="nl-NL" b="1" dirty="0" err="1">
                <a:solidFill>
                  <a:schemeClr val="bg1"/>
                </a:solidFill>
              </a:rPr>
              <a:t>verbal</a:t>
            </a:r>
            <a:r>
              <a:rPr lang="nl-NL" b="1" dirty="0">
                <a:solidFill>
                  <a:schemeClr val="bg1"/>
                </a:solidFill>
              </a:rPr>
              <a:t> </a:t>
            </a:r>
            <a:r>
              <a:rPr lang="nl-NL" b="1" dirty="0" err="1">
                <a:solidFill>
                  <a:schemeClr val="bg1"/>
                </a:solidFill>
              </a:rPr>
              <a:t>communication</a:t>
            </a:r>
            <a:r>
              <a:rPr lang="nl-NL" b="1" dirty="0">
                <a:solidFill>
                  <a:schemeClr val="bg1"/>
                </a:solidFill>
              </a:rPr>
              <a:t> skills’’ </a:t>
            </a:r>
            <a:r>
              <a:rPr lang="nl-NL" sz="1200" b="1" dirty="0">
                <a:solidFill>
                  <a:schemeClr val="bg1"/>
                </a:solidFill>
              </a:rPr>
              <a:t>(</a:t>
            </a:r>
            <a:r>
              <a:rPr lang="nl-NL" sz="1200" b="1" dirty="0" err="1">
                <a:solidFill>
                  <a:schemeClr val="bg1"/>
                </a:solidFill>
              </a:rPr>
              <a:t>Singer</a:t>
            </a:r>
            <a:r>
              <a:rPr lang="nl-NL" sz="1200" b="1" dirty="0">
                <a:solidFill>
                  <a:schemeClr val="bg1"/>
                </a:solidFill>
              </a:rPr>
              <a:t> et al., 2020) </a:t>
            </a:r>
          </a:p>
          <a:p>
            <a:pPr algn="ctr"/>
            <a:endParaRPr lang="nl-NL" dirty="0"/>
          </a:p>
        </p:txBody>
      </p:sp>
      <p:sp>
        <p:nvSpPr>
          <p:cNvPr id="7" name="Ovaal 11">
            <a:extLst>
              <a:ext uri="{FF2B5EF4-FFF2-40B4-BE49-F238E27FC236}">
                <a16:creationId xmlns:a16="http://schemas.microsoft.com/office/drawing/2014/main" id="{CAC7EC77-6BE6-4F4F-9F89-7EC0ADB38B1E}"/>
              </a:ext>
            </a:extLst>
          </p:cNvPr>
          <p:cNvSpPr/>
          <p:nvPr/>
        </p:nvSpPr>
        <p:spPr>
          <a:xfrm>
            <a:off x="1460734" y="4212623"/>
            <a:ext cx="1472247" cy="166035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pic>
        <p:nvPicPr>
          <p:cNvPr id="4" name="Afbeelding 3">
            <a:extLst>
              <a:ext uri="{FF2B5EF4-FFF2-40B4-BE49-F238E27FC236}">
                <a16:creationId xmlns:a16="http://schemas.microsoft.com/office/drawing/2014/main" id="{11C34520-0CDD-49B5-AE9C-431648BBC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3800" y="6110417"/>
            <a:ext cx="838200" cy="747583"/>
          </a:xfrm>
          <a:prstGeom prst="rect">
            <a:avLst/>
          </a:prstGeom>
        </p:spPr>
      </p:pic>
    </p:spTree>
    <p:extLst>
      <p:ext uri="{BB962C8B-B14F-4D97-AF65-F5344CB8AC3E}">
        <p14:creationId xmlns:p14="http://schemas.microsoft.com/office/powerpoint/2010/main" val="30150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29" name="Graphic 28" descr="Puzzel silhouet">
            <a:extLst>
              <a:ext uri="{FF2B5EF4-FFF2-40B4-BE49-F238E27FC236}">
                <a16:creationId xmlns:a16="http://schemas.microsoft.com/office/drawing/2014/main" id="{50F45CEA-9341-3CD1-51F1-75F8F37B92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9" y="1884108"/>
            <a:ext cx="600635" cy="600635"/>
          </a:xfrm>
          <a:prstGeom prst="rect">
            <a:avLst/>
          </a:prstGeom>
        </p:spPr>
      </p:pic>
      <p:sp>
        <p:nvSpPr>
          <p:cNvPr id="2" name="Tekstvak 1">
            <a:extLst>
              <a:ext uri="{FF2B5EF4-FFF2-40B4-BE49-F238E27FC236}">
                <a16:creationId xmlns:a16="http://schemas.microsoft.com/office/drawing/2014/main" id="{A2DC22C2-A998-4D13-B8FD-A4D3C6C5E2FD}"/>
              </a:ext>
            </a:extLst>
          </p:cNvPr>
          <p:cNvSpPr txBox="1"/>
          <p:nvPr/>
        </p:nvSpPr>
        <p:spPr>
          <a:xfrm>
            <a:off x="2624344" y="1853090"/>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pic>
        <p:nvPicPr>
          <p:cNvPr id="6" name="Google Shape;139;p4" descr="TiZ doelgroep kinderen groot - Windows Photo Viewer">
            <a:extLst>
              <a:ext uri="{FF2B5EF4-FFF2-40B4-BE49-F238E27FC236}">
                <a16:creationId xmlns:a16="http://schemas.microsoft.com/office/drawing/2014/main" id="{D4DED5C2-0476-1C61-E9B1-A5C5CF57D85A}"/>
              </a:ext>
            </a:extLst>
          </p:cNvPr>
          <p:cNvPicPr preferRelativeResize="0"/>
          <p:nvPr/>
        </p:nvPicPr>
        <p:blipFill rotWithShape="1">
          <a:blip r:embed="rId6">
            <a:alphaModFix/>
          </a:blip>
          <a:srcRect/>
          <a:stretch/>
        </p:blipFill>
        <p:spPr>
          <a:xfrm>
            <a:off x="11301731" y="6036039"/>
            <a:ext cx="752557" cy="756646"/>
          </a:xfrm>
          <a:prstGeom prst="rect">
            <a:avLst/>
          </a:prstGeom>
          <a:noFill/>
          <a:ln>
            <a:noFill/>
          </a:ln>
        </p:spPr>
      </p:pic>
      <p:sp>
        <p:nvSpPr>
          <p:cNvPr id="8" name="Google Shape;107;p2">
            <a:extLst>
              <a:ext uri="{FF2B5EF4-FFF2-40B4-BE49-F238E27FC236}">
                <a16:creationId xmlns:a16="http://schemas.microsoft.com/office/drawing/2014/main" id="{062AEEF9-0D6F-645D-1870-64F5AC4EA061}"/>
              </a:ext>
            </a:extLst>
          </p:cNvPr>
          <p:cNvSpPr txBox="1">
            <a:spLocks noGrp="1"/>
          </p:cNvSpPr>
          <p:nvPr>
            <p:ph type="title"/>
          </p:nvPr>
        </p:nvSpPr>
        <p:spPr>
          <a:xfrm>
            <a:off x="335886" y="453819"/>
            <a:ext cx="10515600" cy="63820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EC6131"/>
              </a:buClr>
              <a:buSzPts val="3600"/>
              <a:buFont typeface="Open Sans"/>
              <a:buNone/>
            </a:pPr>
            <a:r>
              <a:rPr lang="nl-NL">
                <a:solidFill>
                  <a:schemeClr val="tx2"/>
                </a:solidFill>
              </a:rPr>
              <a:t>Research question</a:t>
            </a:r>
            <a:endParaRPr>
              <a:solidFill>
                <a:schemeClr val="tx2"/>
              </a:solidFill>
            </a:endParaRPr>
          </a:p>
        </p:txBody>
      </p:sp>
      <p:sp>
        <p:nvSpPr>
          <p:cNvPr id="13" name="Google Shape;110;p2">
            <a:extLst>
              <a:ext uri="{FF2B5EF4-FFF2-40B4-BE49-F238E27FC236}">
                <a16:creationId xmlns:a16="http://schemas.microsoft.com/office/drawing/2014/main" id="{E8D7D53D-ECD6-E79C-BFAF-21327CD43A68}"/>
              </a:ext>
            </a:extLst>
          </p:cNvPr>
          <p:cNvSpPr/>
          <p:nvPr/>
        </p:nvSpPr>
        <p:spPr>
          <a:xfrm>
            <a:off x="13808052" y="3661601"/>
            <a:ext cx="4058817" cy="792088"/>
          </a:xfrm>
          <a:prstGeom prst="ellipse">
            <a:avLst/>
          </a:prstGeom>
          <a:solidFill>
            <a:schemeClr val="accent1">
              <a:lumMod val="75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Communicatieve participatie?</a:t>
            </a:r>
            <a:endParaRPr>
              <a:solidFill>
                <a:schemeClr val="bg1"/>
              </a:solidFill>
            </a:endParaRPr>
          </a:p>
        </p:txBody>
      </p:sp>
      <p:sp>
        <p:nvSpPr>
          <p:cNvPr id="22" name="Google Shape;110;p2">
            <a:extLst>
              <a:ext uri="{FF2B5EF4-FFF2-40B4-BE49-F238E27FC236}">
                <a16:creationId xmlns:a16="http://schemas.microsoft.com/office/drawing/2014/main" id="{C3BC3E61-080E-5A8F-D2E0-1C23EA958E3A}"/>
              </a:ext>
            </a:extLst>
          </p:cNvPr>
          <p:cNvSpPr/>
          <p:nvPr/>
        </p:nvSpPr>
        <p:spPr>
          <a:xfrm>
            <a:off x="828090" y="3493141"/>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Well-</a:t>
            </a:r>
            <a:r>
              <a:rPr lang="nl-NL" sz="2000" err="1">
                <a:solidFill>
                  <a:srgbClr val="002060"/>
                </a:solidFill>
                <a:latin typeface="Calibri"/>
                <a:ea typeface="Calibri"/>
                <a:cs typeface="Calibri"/>
                <a:sym typeface="Calibri"/>
              </a:rPr>
              <a:t>being</a:t>
            </a:r>
            <a:endParaRPr>
              <a:solidFill>
                <a:srgbClr val="002060"/>
              </a:solidFill>
            </a:endParaRPr>
          </a:p>
        </p:txBody>
      </p:sp>
      <p:cxnSp>
        <p:nvCxnSpPr>
          <p:cNvPr id="25" name="Rechte verbindingslijn met pijl 24">
            <a:extLst>
              <a:ext uri="{FF2B5EF4-FFF2-40B4-BE49-F238E27FC236}">
                <a16:creationId xmlns:a16="http://schemas.microsoft.com/office/drawing/2014/main" id="{4DACBE0A-2636-D354-337E-3DB40870C9B1}"/>
              </a:ext>
            </a:extLst>
          </p:cNvPr>
          <p:cNvCxnSpPr>
            <a:cxnSpLocks/>
            <a:stCxn id="23" idx="4"/>
            <a:endCxn id="22" idx="0"/>
          </p:cNvCxnSpPr>
          <p:nvPr/>
        </p:nvCxnSpPr>
        <p:spPr>
          <a:xfrm>
            <a:off x="2857499" y="2572772"/>
            <a:ext cx="0" cy="92036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Google Shape;110;p2">
            <a:extLst>
              <a:ext uri="{FF2B5EF4-FFF2-40B4-BE49-F238E27FC236}">
                <a16:creationId xmlns:a16="http://schemas.microsoft.com/office/drawing/2014/main" id="{F5943CF3-1DB6-0706-B3CA-AA66827B53B3}"/>
              </a:ext>
            </a:extLst>
          </p:cNvPr>
          <p:cNvSpPr/>
          <p:nvPr/>
        </p:nvSpPr>
        <p:spPr>
          <a:xfrm>
            <a:off x="828090" y="1780684"/>
            <a:ext cx="4058817" cy="792088"/>
          </a:xfrm>
          <a:prstGeom prst="ellipse">
            <a:avLst/>
          </a:prstGeom>
          <a:solidFill>
            <a:srgbClr val="ED7D3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Language development</a:t>
            </a:r>
            <a:endParaRPr>
              <a:solidFill>
                <a:schemeClr val="bg1"/>
              </a:solidFill>
            </a:endParaRPr>
          </a:p>
        </p:txBody>
      </p:sp>
      <p:cxnSp>
        <p:nvCxnSpPr>
          <p:cNvPr id="28" name="Rechte verbindingslijn met pijl 27">
            <a:extLst>
              <a:ext uri="{FF2B5EF4-FFF2-40B4-BE49-F238E27FC236}">
                <a16:creationId xmlns:a16="http://schemas.microsoft.com/office/drawing/2014/main" id="{BA068992-3C12-AD1D-BD49-F8A99C6FF410}"/>
              </a:ext>
            </a:extLst>
          </p:cNvPr>
          <p:cNvCxnSpPr>
            <a:cxnSpLocks/>
          </p:cNvCxnSpPr>
          <p:nvPr/>
        </p:nvCxnSpPr>
        <p:spPr>
          <a:xfrm flipH="1">
            <a:off x="13393271" y="4057645"/>
            <a:ext cx="414781" cy="17930"/>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Puzzel silhouet">
            <a:extLst>
              <a:ext uri="{FF2B5EF4-FFF2-40B4-BE49-F238E27FC236}">
                <a16:creationId xmlns:a16="http://schemas.microsoft.com/office/drawing/2014/main" id="{8A87CDAD-C4A7-8AFD-E834-7911DD740F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00343" y="1583790"/>
            <a:ext cx="600635" cy="600635"/>
          </a:xfrm>
          <a:prstGeom prst="rect">
            <a:avLst/>
          </a:prstGeom>
        </p:spPr>
      </p:pic>
      <p:pic>
        <p:nvPicPr>
          <p:cNvPr id="31" name="Graphic 30" descr="Puzzel silhouet">
            <a:extLst>
              <a:ext uri="{FF2B5EF4-FFF2-40B4-BE49-F238E27FC236}">
                <a16:creationId xmlns:a16="http://schemas.microsoft.com/office/drawing/2014/main" id="{AE672E48-24C3-E785-293B-AFADF87927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94549" y="3756846"/>
            <a:ext cx="600635" cy="600635"/>
          </a:xfrm>
          <a:prstGeom prst="rect">
            <a:avLst/>
          </a:prstGeom>
        </p:spPr>
      </p:pic>
    </p:spTree>
    <p:extLst>
      <p:ext uri="{BB962C8B-B14F-4D97-AF65-F5344CB8AC3E}">
        <p14:creationId xmlns:p14="http://schemas.microsoft.com/office/powerpoint/2010/main" val="2866968511"/>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2" name="Tekstvak 1">
            <a:extLst>
              <a:ext uri="{FF2B5EF4-FFF2-40B4-BE49-F238E27FC236}">
                <a16:creationId xmlns:a16="http://schemas.microsoft.com/office/drawing/2014/main" id="{A2DC22C2-A998-4D13-B8FD-A4D3C6C5E2FD}"/>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18" name="Google Shape;110;p2">
            <a:extLst>
              <a:ext uri="{FF2B5EF4-FFF2-40B4-BE49-F238E27FC236}">
                <a16:creationId xmlns:a16="http://schemas.microsoft.com/office/drawing/2014/main" id="{A5B17DF6-CBDE-0452-86E8-10C31EB9BC30}"/>
              </a:ext>
            </a:extLst>
          </p:cNvPr>
          <p:cNvSpPr/>
          <p:nvPr/>
        </p:nvSpPr>
        <p:spPr>
          <a:xfrm>
            <a:off x="828089" y="5243951"/>
            <a:ext cx="4058817" cy="792088"/>
          </a:xfrm>
          <a:prstGeom prst="ellipse">
            <a:avLst/>
          </a:prstGeom>
          <a:solidFill>
            <a:schemeClr val="bg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rgbClr val="002060"/>
                </a:solidFill>
                <a:latin typeface="Calibri"/>
                <a:ea typeface="Calibri"/>
                <a:cs typeface="Calibri"/>
                <a:sym typeface="Calibri"/>
              </a:rPr>
              <a:t>Well-</a:t>
            </a:r>
            <a:r>
              <a:rPr lang="nl-NL" sz="2000" err="1">
                <a:solidFill>
                  <a:srgbClr val="002060"/>
                </a:solidFill>
                <a:latin typeface="Calibri"/>
                <a:ea typeface="Calibri"/>
                <a:cs typeface="Calibri"/>
                <a:sym typeface="Calibri"/>
              </a:rPr>
              <a:t>being</a:t>
            </a:r>
            <a:endParaRPr>
              <a:solidFill>
                <a:srgbClr val="002060"/>
              </a:solidFill>
            </a:endParaRPr>
          </a:p>
        </p:txBody>
      </p:sp>
      <p:cxnSp>
        <p:nvCxnSpPr>
          <p:cNvPr id="5" name="Rechte verbindingslijn met pijl 4">
            <a:extLst>
              <a:ext uri="{FF2B5EF4-FFF2-40B4-BE49-F238E27FC236}">
                <a16:creationId xmlns:a16="http://schemas.microsoft.com/office/drawing/2014/main" id="{8EB89914-FF78-6706-B967-5E3751794332}"/>
              </a:ext>
            </a:extLst>
          </p:cNvPr>
          <p:cNvCxnSpPr>
            <a:cxnSpLocks/>
            <a:stCxn id="3" idx="4"/>
            <a:endCxn id="18" idx="0"/>
          </p:cNvCxnSpPr>
          <p:nvPr/>
        </p:nvCxnSpPr>
        <p:spPr>
          <a:xfrm flipH="1">
            <a:off x="2857498" y="2572772"/>
            <a:ext cx="1" cy="2671179"/>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Google Shape;110;p2">
            <a:extLst>
              <a:ext uri="{FF2B5EF4-FFF2-40B4-BE49-F238E27FC236}">
                <a16:creationId xmlns:a16="http://schemas.microsoft.com/office/drawing/2014/main" id="{E74E1D74-05ED-B9C7-77B0-057AEA6D80BF}"/>
              </a:ext>
            </a:extLst>
          </p:cNvPr>
          <p:cNvSpPr/>
          <p:nvPr/>
        </p:nvSpPr>
        <p:spPr>
          <a:xfrm>
            <a:off x="828090" y="1780684"/>
            <a:ext cx="4058817" cy="792088"/>
          </a:xfrm>
          <a:prstGeom prst="ellipse">
            <a:avLst/>
          </a:prstGeom>
          <a:solidFill>
            <a:srgbClr val="ED7D3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Language development      </a:t>
            </a:r>
          </a:p>
        </p:txBody>
      </p:sp>
      <p:sp>
        <p:nvSpPr>
          <p:cNvPr id="22" name="Google Shape;110;p2">
            <a:extLst>
              <a:ext uri="{FF2B5EF4-FFF2-40B4-BE49-F238E27FC236}">
                <a16:creationId xmlns:a16="http://schemas.microsoft.com/office/drawing/2014/main" id="{FC8240BF-34A1-3D97-709C-CCC75DD355AC}"/>
              </a:ext>
            </a:extLst>
          </p:cNvPr>
          <p:cNvSpPr/>
          <p:nvPr/>
        </p:nvSpPr>
        <p:spPr>
          <a:xfrm>
            <a:off x="4915061" y="3512317"/>
            <a:ext cx="4058817" cy="792088"/>
          </a:xfrm>
          <a:prstGeom prst="ellipse">
            <a:avLst/>
          </a:prstGeom>
          <a:solidFill>
            <a:schemeClr val="accent1">
              <a:lumMod val="75000"/>
            </a:schemeClr>
          </a:solidFill>
          <a:ln w="28575"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2000">
                <a:solidFill>
                  <a:schemeClr val="bg1"/>
                </a:solidFill>
                <a:latin typeface="Calibri"/>
                <a:ea typeface="Calibri"/>
                <a:cs typeface="Calibri"/>
                <a:sym typeface="Calibri"/>
              </a:rPr>
              <a:t>   </a:t>
            </a:r>
            <a:r>
              <a:rPr lang="nl-NL" sz="2000" err="1">
                <a:solidFill>
                  <a:schemeClr val="bg1"/>
                </a:solidFill>
                <a:latin typeface="Calibri"/>
                <a:ea typeface="Calibri"/>
                <a:cs typeface="Calibri"/>
                <a:sym typeface="Calibri"/>
              </a:rPr>
              <a:t>Communicative</a:t>
            </a:r>
            <a:r>
              <a:rPr lang="nl-NL" sz="2000">
                <a:solidFill>
                  <a:schemeClr val="bg1"/>
                </a:solidFill>
                <a:latin typeface="Calibri"/>
                <a:ea typeface="Calibri"/>
                <a:cs typeface="Calibri"/>
                <a:sym typeface="Calibri"/>
              </a:rPr>
              <a:t> participation?</a:t>
            </a:r>
            <a:endParaRPr>
              <a:solidFill>
                <a:schemeClr val="bg1"/>
              </a:solidFill>
            </a:endParaRPr>
          </a:p>
        </p:txBody>
      </p:sp>
      <p:pic>
        <p:nvPicPr>
          <p:cNvPr id="26" name="Graphic 25" descr="Puzzel silhouet">
            <a:extLst>
              <a:ext uri="{FF2B5EF4-FFF2-40B4-BE49-F238E27FC236}">
                <a16:creationId xmlns:a16="http://schemas.microsoft.com/office/drawing/2014/main" id="{6EFC774F-C935-2BB3-DD5F-2BCC59DCC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2950" y="3609824"/>
            <a:ext cx="600635" cy="600635"/>
          </a:xfrm>
          <a:prstGeom prst="rect">
            <a:avLst/>
          </a:prstGeom>
        </p:spPr>
      </p:pic>
      <p:cxnSp>
        <p:nvCxnSpPr>
          <p:cNvPr id="28" name="Rechte verbindingslijn met pijl 27">
            <a:extLst>
              <a:ext uri="{FF2B5EF4-FFF2-40B4-BE49-F238E27FC236}">
                <a16:creationId xmlns:a16="http://schemas.microsoft.com/office/drawing/2014/main" id="{7E7B2C61-D5C4-21E8-7587-1F65F822670F}"/>
              </a:ext>
            </a:extLst>
          </p:cNvPr>
          <p:cNvCxnSpPr>
            <a:cxnSpLocks/>
          </p:cNvCxnSpPr>
          <p:nvPr/>
        </p:nvCxnSpPr>
        <p:spPr>
          <a:xfrm>
            <a:off x="4523176" y="2489627"/>
            <a:ext cx="793533" cy="1073844"/>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29" descr="Puzzel silhouet">
            <a:extLst>
              <a:ext uri="{FF2B5EF4-FFF2-40B4-BE49-F238E27FC236}">
                <a16:creationId xmlns:a16="http://schemas.microsoft.com/office/drawing/2014/main" id="{DBBF19BB-D391-B082-6898-31795BF4D5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7719" y="1888992"/>
            <a:ext cx="600635" cy="600635"/>
          </a:xfrm>
          <a:prstGeom prst="rect">
            <a:avLst/>
          </a:prstGeom>
        </p:spPr>
      </p:pic>
      <p:cxnSp>
        <p:nvCxnSpPr>
          <p:cNvPr id="4" name="Rechte verbindingslijn met pijl 27">
            <a:extLst>
              <a:ext uri="{FF2B5EF4-FFF2-40B4-BE49-F238E27FC236}">
                <a16:creationId xmlns:a16="http://schemas.microsoft.com/office/drawing/2014/main" id="{A200BA19-2CB9-EBF7-884C-74B80CC2292C}"/>
              </a:ext>
            </a:extLst>
          </p:cNvPr>
          <p:cNvCxnSpPr>
            <a:cxnSpLocks/>
          </p:cNvCxnSpPr>
          <p:nvPr/>
        </p:nvCxnSpPr>
        <p:spPr>
          <a:xfrm flipH="1">
            <a:off x="4739765" y="4329313"/>
            <a:ext cx="784895" cy="1084729"/>
          </a:xfrm>
          <a:prstGeom prst="straightConnector1">
            <a:avLst/>
          </a:prstGeom>
          <a:ln w="28575">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12" name="Google Shape;107;p2">
            <a:extLst>
              <a:ext uri="{FF2B5EF4-FFF2-40B4-BE49-F238E27FC236}">
                <a16:creationId xmlns:a16="http://schemas.microsoft.com/office/drawing/2014/main" id="{69BE7DB7-AC76-DD15-9CC5-B158DDD1B351}"/>
              </a:ext>
            </a:extLst>
          </p:cNvPr>
          <p:cNvSpPr txBox="1">
            <a:spLocks noGrp="1"/>
          </p:cNvSpPr>
          <p:nvPr>
            <p:ph type="title"/>
          </p:nvPr>
        </p:nvSpPr>
        <p:spPr>
          <a:xfrm>
            <a:off x="385194" y="2253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C6131"/>
              </a:buClr>
              <a:buSzPts val="3600"/>
              <a:buFont typeface="Open Sans"/>
              <a:buNone/>
            </a:pPr>
            <a:r>
              <a:rPr lang="nl-NL">
                <a:solidFill>
                  <a:schemeClr val="tx2"/>
                </a:solidFill>
              </a:rPr>
              <a:t>Research question</a:t>
            </a:r>
            <a:endParaRPr>
              <a:solidFill>
                <a:schemeClr val="tx2"/>
              </a:solidFill>
            </a:endParaRPr>
          </a:p>
        </p:txBody>
      </p:sp>
      <p:pic>
        <p:nvPicPr>
          <p:cNvPr id="8" name="Afbeelding 7">
            <a:extLst>
              <a:ext uri="{FF2B5EF4-FFF2-40B4-BE49-F238E27FC236}">
                <a16:creationId xmlns:a16="http://schemas.microsoft.com/office/drawing/2014/main" id="{507D50D3-6F17-42C9-BF2D-7131C6B93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2736" y="6050260"/>
            <a:ext cx="819264" cy="781159"/>
          </a:xfrm>
          <a:prstGeom prst="rect">
            <a:avLst/>
          </a:prstGeom>
        </p:spPr>
      </p:pic>
    </p:spTree>
    <p:extLst>
      <p:ext uri="{BB962C8B-B14F-4D97-AF65-F5344CB8AC3E}">
        <p14:creationId xmlns:p14="http://schemas.microsoft.com/office/powerpoint/2010/main" val="2600651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29155-8851-82A8-8188-89C8C1A0F462}"/>
              </a:ext>
            </a:extLst>
          </p:cNvPr>
          <p:cNvSpPr>
            <a:spLocks noGrp="1"/>
          </p:cNvSpPr>
          <p:nvPr>
            <p:ph type="title"/>
          </p:nvPr>
        </p:nvSpPr>
        <p:spPr/>
        <p:txBody>
          <a:bodyPr/>
          <a:lstStyle/>
          <a:p>
            <a:r>
              <a:rPr lang="nl-NL" dirty="0">
                <a:solidFill>
                  <a:schemeClr val="tx2"/>
                </a:solidFill>
              </a:rPr>
              <a:t>The DLDLD </a:t>
            </a:r>
            <a:r>
              <a:rPr lang="nl-NL" dirty="0" err="1">
                <a:solidFill>
                  <a:schemeClr val="tx2"/>
                </a:solidFill>
              </a:rPr>
              <a:t>Study</a:t>
            </a:r>
            <a:r>
              <a:rPr lang="nl-NL" dirty="0">
                <a:solidFill>
                  <a:schemeClr val="tx2"/>
                </a:solidFill>
              </a:rPr>
              <a:t> </a:t>
            </a:r>
          </a:p>
        </p:txBody>
      </p:sp>
      <p:sp>
        <p:nvSpPr>
          <p:cNvPr id="3" name="Tijdelijke aanduiding voor inhoud 2">
            <a:extLst>
              <a:ext uri="{FF2B5EF4-FFF2-40B4-BE49-F238E27FC236}">
                <a16:creationId xmlns:a16="http://schemas.microsoft.com/office/drawing/2014/main" id="{CD1CF60D-E5C5-3E5F-AC50-87D29EA04A7A}"/>
              </a:ext>
            </a:extLst>
          </p:cNvPr>
          <p:cNvSpPr>
            <a:spLocks noGrp="1"/>
          </p:cNvSpPr>
          <p:nvPr>
            <p:ph idx="1"/>
          </p:nvPr>
        </p:nvSpPr>
        <p:spPr>
          <a:xfrm>
            <a:off x="342069" y="1613567"/>
            <a:ext cx="10515600" cy="4658596"/>
          </a:xfrm>
        </p:spPr>
        <p:txBody>
          <a:bodyPr vert="horz" lIns="91440" tIns="45720" rIns="91440" bIns="45720" rtlCol="0" anchor="t">
            <a:normAutofit/>
          </a:bodyPr>
          <a:lstStyle/>
          <a:p>
            <a:pPr>
              <a:buFont typeface="Wingdings" panose="05000000000000000000" pitchFamily="2" charset="2"/>
              <a:buChar char="à"/>
            </a:pPr>
            <a:r>
              <a:rPr lang="nl-NL" dirty="0">
                <a:solidFill>
                  <a:schemeClr val="tx2"/>
                </a:solidFill>
                <a:sym typeface="Wingdings" panose="05000000000000000000" pitchFamily="2" charset="2"/>
              </a:rPr>
              <a:t>600 </a:t>
            </a:r>
            <a:r>
              <a:rPr lang="nl-NL" dirty="0" err="1">
                <a:solidFill>
                  <a:schemeClr val="tx2"/>
                </a:solidFill>
                <a:sym typeface="Wingdings" panose="05000000000000000000" pitchFamily="2" charset="2"/>
              </a:rPr>
              <a:t>children</a:t>
            </a:r>
            <a:endParaRPr lang="nl-NL" dirty="0">
              <a:solidFill>
                <a:schemeClr val="tx2"/>
              </a:solidFill>
              <a:sym typeface="Wingdings" panose="05000000000000000000" pitchFamily="2" charset="2"/>
            </a:endParaRPr>
          </a:p>
          <a:p>
            <a:pPr>
              <a:buFont typeface="Wingdings" panose="05000000000000000000" pitchFamily="2" charset="2"/>
              <a:buChar char="à"/>
            </a:pPr>
            <a:r>
              <a:rPr lang="nl-NL" dirty="0" err="1">
                <a:solidFill>
                  <a:schemeClr val="tx2"/>
                </a:solidFill>
                <a:sym typeface="Wingdings" panose="05000000000000000000" pitchFamily="2" charset="2"/>
              </a:rPr>
              <a:t>Recruited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from</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early</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intervention</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groups</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for</a:t>
            </a:r>
            <a:r>
              <a:rPr lang="nl-NL" dirty="0">
                <a:solidFill>
                  <a:schemeClr val="tx2"/>
                </a:solidFill>
                <a:sym typeface="Wingdings" panose="05000000000000000000" pitchFamily="2" charset="2"/>
              </a:rPr>
              <a:t> DLD </a:t>
            </a:r>
            <a:r>
              <a:rPr lang="nl-NL" sz="2000" dirty="0">
                <a:solidFill>
                  <a:schemeClr val="tx2"/>
                </a:solidFill>
                <a:sym typeface="Wingdings" panose="05000000000000000000" pitchFamily="2" charset="2"/>
              </a:rPr>
              <a:t>(</a:t>
            </a:r>
            <a:r>
              <a:rPr lang="nl-NL" sz="2000" i="1" dirty="0">
                <a:solidFill>
                  <a:schemeClr val="tx2"/>
                </a:solidFill>
                <a:sym typeface="Wingdings" panose="05000000000000000000" pitchFamily="2" charset="2"/>
              </a:rPr>
              <a:t>M </a:t>
            </a:r>
            <a:r>
              <a:rPr lang="nl-NL" sz="2000" dirty="0" err="1">
                <a:solidFill>
                  <a:schemeClr val="tx2"/>
                </a:solidFill>
                <a:sym typeface="Wingdings" panose="05000000000000000000" pitchFamily="2" charset="2"/>
              </a:rPr>
              <a:t>age</a:t>
            </a:r>
            <a:r>
              <a:rPr lang="nl-NL" sz="2000" dirty="0">
                <a:solidFill>
                  <a:schemeClr val="tx2"/>
                </a:solidFill>
                <a:sym typeface="Wingdings" panose="05000000000000000000" pitchFamily="2" charset="2"/>
              </a:rPr>
              <a:t> = 3.9 </a:t>
            </a:r>
            <a:r>
              <a:rPr lang="nl-NL" sz="2000" dirty="0" err="1">
                <a:solidFill>
                  <a:schemeClr val="tx2"/>
                </a:solidFill>
                <a:sym typeface="Wingdings" panose="05000000000000000000" pitchFamily="2" charset="2"/>
              </a:rPr>
              <a:t>years</a:t>
            </a:r>
            <a:r>
              <a:rPr lang="nl-NL" sz="2000" dirty="0">
                <a:solidFill>
                  <a:schemeClr val="tx2"/>
                </a:solidFill>
                <a:sym typeface="Wingdings" panose="05000000000000000000" pitchFamily="2" charset="2"/>
              </a:rPr>
              <a:t> (0.29))</a:t>
            </a:r>
            <a:endParaRPr lang="nl-NL" dirty="0">
              <a:solidFill>
                <a:schemeClr val="tx2"/>
              </a:solidFill>
              <a:sym typeface="Wingdings" panose="05000000000000000000" pitchFamily="2" charset="2"/>
            </a:endParaRPr>
          </a:p>
          <a:p>
            <a:pPr>
              <a:buFont typeface="Wingdings" panose="05000000000000000000" pitchFamily="2" charset="2"/>
              <a:buChar char="à"/>
            </a:pPr>
            <a:r>
              <a:rPr lang="nl-NL" dirty="0" err="1">
                <a:solidFill>
                  <a:schemeClr val="tx2"/>
                </a:solidFill>
                <a:sym typeface="Wingdings" panose="05000000000000000000" pitchFamily="2" charset="2"/>
              </a:rPr>
              <a:t>Followed</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for</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twenty</a:t>
            </a:r>
            <a:r>
              <a:rPr lang="nl-NL" dirty="0">
                <a:solidFill>
                  <a:schemeClr val="tx2"/>
                </a:solidFill>
                <a:sym typeface="Wingdings" panose="05000000000000000000" pitchFamily="2" charset="2"/>
              </a:rPr>
              <a:t> </a:t>
            </a:r>
            <a:r>
              <a:rPr lang="nl-NL" dirty="0" err="1">
                <a:solidFill>
                  <a:schemeClr val="tx2"/>
                </a:solidFill>
                <a:sym typeface="Wingdings" panose="05000000000000000000" pitchFamily="2" charset="2"/>
              </a:rPr>
              <a:t>years</a:t>
            </a:r>
            <a:r>
              <a:rPr lang="nl-NL" dirty="0">
                <a:solidFill>
                  <a:schemeClr val="tx2"/>
                </a:solidFill>
                <a:sym typeface="Wingdings" panose="05000000000000000000" pitchFamily="2" charset="2"/>
              </a:rPr>
              <a:t> </a:t>
            </a:r>
          </a:p>
          <a:p>
            <a:pPr marL="0" indent="0">
              <a:buNone/>
            </a:pPr>
            <a:endParaRPr lang="nl-NL" dirty="0">
              <a:sym typeface="Wingdings" panose="05000000000000000000" pitchFamily="2" charset="2"/>
            </a:endParaRPr>
          </a:p>
        </p:txBody>
      </p:sp>
      <p:sp>
        <p:nvSpPr>
          <p:cNvPr id="6" name="Pijl-rechts 3">
            <a:extLst>
              <a:ext uri="{FF2B5EF4-FFF2-40B4-BE49-F238E27FC236}">
                <a16:creationId xmlns:a16="http://schemas.microsoft.com/office/drawing/2014/main" id="{68335EC2-A844-1681-F930-5FE2C34946A3}"/>
              </a:ext>
            </a:extLst>
          </p:cNvPr>
          <p:cNvSpPr/>
          <p:nvPr/>
        </p:nvSpPr>
        <p:spPr>
          <a:xfrm>
            <a:off x="904446" y="5755735"/>
            <a:ext cx="6964285" cy="809897"/>
          </a:xfrm>
          <a:prstGeom prst="rightArrow">
            <a:avLst/>
          </a:prstGeom>
          <a:solidFill>
            <a:srgbClr val="EC623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pic>
        <p:nvPicPr>
          <p:cNvPr id="11" name="Afbeelding 10">
            <a:extLst>
              <a:ext uri="{FF2B5EF4-FFF2-40B4-BE49-F238E27FC236}">
                <a16:creationId xmlns:a16="http://schemas.microsoft.com/office/drawing/2014/main" id="{61B1F128-CB44-4B4A-77FE-104453F18A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74" r="17030" b="38967"/>
          <a:stretch/>
        </p:blipFill>
        <p:spPr>
          <a:xfrm>
            <a:off x="8059533" y="4369111"/>
            <a:ext cx="1260440" cy="1686265"/>
          </a:xfrm>
          <a:prstGeom prst="rect">
            <a:avLst/>
          </a:prstGeom>
        </p:spPr>
      </p:pic>
      <p:pic>
        <p:nvPicPr>
          <p:cNvPr id="12" name="Afbeelding 11">
            <a:extLst>
              <a:ext uri="{FF2B5EF4-FFF2-40B4-BE49-F238E27FC236}">
                <a16:creationId xmlns:a16="http://schemas.microsoft.com/office/drawing/2014/main" id="{0FC96F35-9609-2227-0901-26CF1ACF34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218" t="6978" r="17570"/>
          <a:stretch/>
        </p:blipFill>
        <p:spPr>
          <a:xfrm>
            <a:off x="114500" y="5027724"/>
            <a:ext cx="835425" cy="1027652"/>
          </a:xfrm>
          <a:prstGeom prst="rect">
            <a:avLst/>
          </a:prstGeom>
        </p:spPr>
      </p:pic>
      <p:sp>
        <p:nvSpPr>
          <p:cNvPr id="16" name="Tekstvak 15">
            <a:extLst>
              <a:ext uri="{FF2B5EF4-FFF2-40B4-BE49-F238E27FC236}">
                <a16:creationId xmlns:a16="http://schemas.microsoft.com/office/drawing/2014/main" id="{9EA80C2C-EE17-0402-7EA3-00F4946760AF}"/>
              </a:ext>
            </a:extLst>
          </p:cNvPr>
          <p:cNvSpPr txBox="1"/>
          <p:nvPr/>
        </p:nvSpPr>
        <p:spPr>
          <a:xfrm>
            <a:off x="21151" y="6030052"/>
            <a:ext cx="1163782" cy="369332"/>
          </a:xfrm>
          <a:prstGeom prst="rect">
            <a:avLst/>
          </a:prstGeom>
          <a:noFill/>
        </p:spPr>
        <p:txBody>
          <a:bodyPr wrap="square" rtlCol="0">
            <a:spAutoFit/>
          </a:bodyPr>
          <a:lstStyle/>
          <a:p>
            <a:r>
              <a:rPr lang="nl-NL">
                <a:solidFill>
                  <a:schemeClr val="tx2"/>
                </a:solidFill>
              </a:rPr>
              <a:t>4 </a:t>
            </a:r>
            <a:r>
              <a:rPr lang="nl-NL" err="1">
                <a:solidFill>
                  <a:schemeClr val="tx2"/>
                </a:solidFill>
              </a:rPr>
              <a:t>years</a:t>
            </a:r>
            <a:endParaRPr lang="nl-NL">
              <a:solidFill>
                <a:schemeClr val="tx2"/>
              </a:solidFill>
            </a:endParaRPr>
          </a:p>
        </p:txBody>
      </p:sp>
      <p:sp>
        <p:nvSpPr>
          <p:cNvPr id="17" name="Tekstvak 16">
            <a:extLst>
              <a:ext uri="{FF2B5EF4-FFF2-40B4-BE49-F238E27FC236}">
                <a16:creationId xmlns:a16="http://schemas.microsoft.com/office/drawing/2014/main" id="{460F67B8-F21C-66FC-EF98-6C106F60E0F0}"/>
              </a:ext>
            </a:extLst>
          </p:cNvPr>
          <p:cNvSpPr txBox="1"/>
          <p:nvPr/>
        </p:nvSpPr>
        <p:spPr>
          <a:xfrm>
            <a:off x="8189060" y="6055376"/>
            <a:ext cx="1163782" cy="369332"/>
          </a:xfrm>
          <a:prstGeom prst="rect">
            <a:avLst/>
          </a:prstGeom>
          <a:noFill/>
        </p:spPr>
        <p:txBody>
          <a:bodyPr wrap="square" rtlCol="0">
            <a:spAutoFit/>
          </a:bodyPr>
          <a:lstStyle/>
          <a:p>
            <a:r>
              <a:rPr lang="nl-NL">
                <a:solidFill>
                  <a:schemeClr val="tx2"/>
                </a:solidFill>
              </a:rPr>
              <a:t>24 </a:t>
            </a:r>
            <a:r>
              <a:rPr lang="nl-NL" err="1">
                <a:solidFill>
                  <a:schemeClr val="tx2"/>
                </a:solidFill>
              </a:rPr>
              <a:t>years</a:t>
            </a:r>
            <a:endParaRPr lang="nl-NL">
              <a:solidFill>
                <a:schemeClr val="tx2"/>
              </a:solidFill>
            </a:endParaRPr>
          </a:p>
        </p:txBody>
      </p:sp>
      <p:sp>
        <p:nvSpPr>
          <p:cNvPr id="18" name="Rechthoek 17">
            <a:extLst>
              <a:ext uri="{FF2B5EF4-FFF2-40B4-BE49-F238E27FC236}">
                <a16:creationId xmlns:a16="http://schemas.microsoft.com/office/drawing/2014/main" id="{EE483253-265B-59C1-1675-B202C0A89369}"/>
              </a:ext>
            </a:extLst>
          </p:cNvPr>
          <p:cNvSpPr/>
          <p:nvPr/>
        </p:nvSpPr>
        <p:spPr>
          <a:xfrm rot="18910846">
            <a:off x="673988" y="4532777"/>
            <a:ext cx="3216575"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a:solidFill>
                  <a:srgbClr val="01B5DD"/>
                </a:solidFill>
                <a:latin typeface="Arial"/>
                <a:cs typeface="Arial"/>
              </a:rPr>
              <a:t>End of </a:t>
            </a:r>
            <a:r>
              <a:rPr lang="nl-NL" sz="1400" dirty="0" err="1">
                <a:solidFill>
                  <a:srgbClr val="01B5DD"/>
                </a:solidFill>
                <a:latin typeface="Arial"/>
                <a:cs typeface="Arial"/>
              </a:rPr>
              <a:t>early</a:t>
            </a:r>
            <a:r>
              <a:rPr lang="nl-NL" sz="1400" dirty="0">
                <a:solidFill>
                  <a:srgbClr val="01B5DD"/>
                </a:solidFill>
                <a:latin typeface="Arial"/>
                <a:cs typeface="Arial"/>
              </a:rPr>
              <a:t> </a:t>
            </a:r>
            <a:r>
              <a:rPr lang="nl-NL" sz="1400" dirty="0" err="1">
                <a:solidFill>
                  <a:srgbClr val="01B5DD"/>
                </a:solidFill>
                <a:latin typeface="Arial"/>
                <a:cs typeface="Arial"/>
              </a:rPr>
              <a:t>intervention</a:t>
            </a:r>
            <a:r>
              <a:rPr lang="nl-NL" sz="1400" dirty="0">
                <a:solidFill>
                  <a:srgbClr val="01B5DD"/>
                </a:solidFill>
                <a:latin typeface="Arial"/>
                <a:cs typeface="Arial"/>
              </a:rPr>
              <a:t> </a:t>
            </a:r>
            <a:r>
              <a:rPr lang="nl-NL" sz="1400" dirty="0" err="1">
                <a:solidFill>
                  <a:srgbClr val="01B5DD"/>
                </a:solidFill>
                <a:latin typeface="Arial"/>
                <a:cs typeface="Arial"/>
              </a:rPr>
              <a:t>group</a:t>
            </a:r>
            <a:r>
              <a:rPr lang="nl-NL" sz="1400" dirty="0">
                <a:solidFill>
                  <a:srgbClr val="01B5DD"/>
                </a:solidFill>
                <a:latin typeface="Arial"/>
                <a:cs typeface="Arial"/>
              </a:rPr>
              <a:t> – 3-4y</a:t>
            </a:r>
            <a:endParaRPr lang="nl-NL" sz="1400" dirty="0">
              <a:solidFill>
                <a:srgbClr val="01B5DD"/>
              </a:solidFill>
            </a:endParaRPr>
          </a:p>
        </p:txBody>
      </p:sp>
      <p:sp>
        <p:nvSpPr>
          <p:cNvPr id="19" name="Rechthoek 18">
            <a:extLst>
              <a:ext uri="{FF2B5EF4-FFF2-40B4-BE49-F238E27FC236}">
                <a16:creationId xmlns:a16="http://schemas.microsoft.com/office/drawing/2014/main" id="{76846501-8946-91E8-28B6-DD2E0754746A}"/>
              </a:ext>
            </a:extLst>
          </p:cNvPr>
          <p:cNvSpPr/>
          <p:nvPr/>
        </p:nvSpPr>
        <p:spPr>
          <a:xfrm rot="18889275">
            <a:off x="1345890" y="4245558"/>
            <a:ext cx="4010361"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a:solidFill>
                  <a:srgbClr val="01B5DD"/>
                </a:solidFill>
                <a:latin typeface="Arial"/>
                <a:cs typeface="Arial"/>
              </a:rPr>
              <a:t>6 m </a:t>
            </a:r>
            <a:r>
              <a:rPr lang="nl-NL" sz="1400" dirty="0" err="1">
                <a:solidFill>
                  <a:srgbClr val="01B5DD"/>
                </a:solidFill>
                <a:latin typeface="Arial"/>
                <a:cs typeface="Arial"/>
              </a:rPr>
              <a:t>after</a:t>
            </a:r>
            <a:r>
              <a:rPr lang="nl-NL" sz="1400" dirty="0">
                <a:solidFill>
                  <a:srgbClr val="01B5DD"/>
                </a:solidFill>
                <a:latin typeface="Arial"/>
                <a:cs typeface="Arial"/>
              </a:rPr>
              <a:t> end of </a:t>
            </a:r>
            <a:r>
              <a:rPr lang="nl-NL" sz="1400" dirty="0" err="1">
                <a:solidFill>
                  <a:srgbClr val="01B5DD"/>
                </a:solidFill>
                <a:latin typeface="Arial"/>
                <a:cs typeface="Arial"/>
              </a:rPr>
              <a:t>intervention</a:t>
            </a:r>
            <a:r>
              <a:rPr lang="nl-NL" sz="1400" dirty="0">
                <a:solidFill>
                  <a:srgbClr val="01B5DD"/>
                </a:solidFill>
                <a:latin typeface="Arial"/>
                <a:cs typeface="Arial"/>
              </a:rPr>
              <a:t> </a:t>
            </a:r>
            <a:r>
              <a:rPr lang="nl-NL" sz="1400" dirty="0" err="1">
                <a:solidFill>
                  <a:srgbClr val="01B5DD"/>
                </a:solidFill>
                <a:latin typeface="Arial"/>
                <a:cs typeface="Arial"/>
              </a:rPr>
              <a:t>group</a:t>
            </a:r>
            <a:r>
              <a:rPr lang="nl-NL" sz="1400" dirty="0">
                <a:solidFill>
                  <a:srgbClr val="01B5DD"/>
                </a:solidFill>
                <a:latin typeface="Arial"/>
                <a:cs typeface="Arial"/>
              </a:rPr>
              <a:t> – 4-5y</a:t>
            </a:r>
            <a:endParaRPr lang="nl-NL" sz="1400" dirty="0">
              <a:solidFill>
                <a:srgbClr val="01B5DD"/>
              </a:solidFill>
              <a:cs typeface="Arial"/>
            </a:endParaRPr>
          </a:p>
        </p:txBody>
      </p:sp>
      <p:sp>
        <p:nvSpPr>
          <p:cNvPr id="20" name="Rechthoek 19">
            <a:extLst>
              <a:ext uri="{FF2B5EF4-FFF2-40B4-BE49-F238E27FC236}">
                <a16:creationId xmlns:a16="http://schemas.microsoft.com/office/drawing/2014/main" id="{10C2914F-B335-E04C-D70B-923F91BFD2B8}"/>
              </a:ext>
            </a:extLst>
          </p:cNvPr>
          <p:cNvSpPr/>
          <p:nvPr/>
        </p:nvSpPr>
        <p:spPr>
          <a:xfrm rot="18889275">
            <a:off x="2471895" y="4798020"/>
            <a:ext cx="2479547"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err="1">
                <a:solidFill>
                  <a:srgbClr val="01B5DD"/>
                </a:solidFill>
                <a:latin typeface="Arial"/>
                <a:cs typeface="Arial"/>
              </a:rPr>
              <a:t>Transition</a:t>
            </a:r>
            <a:r>
              <a:rPr lang="nl-NL" sz="1400" dirty="0">
                <a:solidFill>
                  <a:srgbClr val="01B5DD"/>
                </a:solidFill>
                <a:latin typeface="Arial"/>
                <a:cs typeface="Arial"/>
              </a:rPr>
              <a:t> </a:t>
            </a:r>
            <a:r>
              <a:rPr lang="nl-NL" sz="1400" dirty="0" err="1">
                <a:solidFill>
                  <a:srgbClr val="01B5DD"/>
                </a:solidFill>
                <a:latin typeface="Arial"/>
                <a:cs typeface="Arial"/>
              </a:rPr>
              <a:t>to</a:t>
            </a:r>
            <a:r>
              <a:rPr lang="nl-NL" sz="1400" dirty="0">
                <a:solidFill>
                  <a:srgbClr val="01B5DD"/>
                </a:solidFill>
                <a:latin typeface="Arial"/>
                <a:cs typeface="Arial"/>
              </a:rPr>
              <a:t> </a:t>
            </a:r>
            <a:r>
              <a:rPr lang="nl-NL" sz="1400" dirty="0" err="1">
                <a:solidFill>
                  <a:srgbClr val="01B5DD"/>
                </a:solidFill>
                <a:latin typeface="Arial"/>
                <a:cs typeface="Arial"/>
              </a:rPr>
              <a:t>year</a:t>
            </a:r>
            <a:r>
              <a:rPr lang="nl-NL" sz="1400" dirty="0">
                <a:solidFill>
                  <a:srgbClr val="01B5DD"/>
                </a:solidFill>
                <a:latin typeface="Arial"/>
                <a:cs typeface="Arial"/>
              </a:rPr>
              <a:t> 3 – 6-7y</a:t>
            </a:r>
            <a:endParaRPr lang="nl-NL" sz="1400" dirty="0">
              <a:solidFill>
                <a:srgbClr val="01B5DD"/>
              </a:solidFill>
              <a:cs typeface="Arial"/>
            </a:endParaRPr>
          </a:p>
        </p:txBody>
      </p:sp>
      <p:sp>
        <p:nvSpPr>
          <p:cNvPr id="21" name="Rechthoek 20">
            <a:extLst>
              <a:ext uri="{FF2B5EF4-FFF2-40B4-BE49-F238E27FC236}">
                <a16:creationId xmlns:a16="http://schemas.microsoft.com/office/drawing/2014/main" id="{9EBEC787-9A6D-204B-375F-3E149CCCBD30}"/>
              </a:ext>
            </a:extLst>
          </p:cNvPr>
          <p:cNvSpPr/>
          <p:nvPr/>
        </p:nvSpPr>
        <p:spPr>
          <a:xfrm rot="18889275">
            <a:off x="3372213" y="4845540"/>
            <a:ext cx="2244139"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err="1">
                <a:solidFill>
                  <a:srgbClr val="01B5DD"/>
                </a:solidFill>
                <a:latin typeface="Arial"/>
                <a:cs typeface="Arial"/>
              </a:rPr>
              <a:t>Transition</a:t>
            </a:r>
            <a:r>
              <a:rPr lang="nl-NL" sz="1400" dirty="0">
                <a:solidFill>
                  <a:srgbClr val="01B5DD"/>
                </a:solidFill>
                <a:latin typeface="Arial"/>
                <a:cs typeface="Arial"/>
              </a:rPr>
              <a:t> </a:t>
            </a:r>
            <a:r>
              <a:rPr lang="nl-NL" sz="1400" dirty="0" err="1">
                <a:solidFill>
                  <a:srgbClr val="01B5DD"/>
                </a:solidFill>
                <a:latin typeface="Arial"/>
                <a:cs typeface="Arial"/>
              </a:rPr>
              <a:t>to</a:t>
            </a:r>
            <a:r>
              <a:rPr lang="nl-NL" sz="1400" dirty="0">
                <a:solidFill>
                  <a:srgbClr val="01B5DD"/>
                </a:solidFill>
                <a:latin typeface="Arial"/>
                <a:cs typeface="Arial"/>
              </a:rPr>
              <a:t> </a:t>
            </a:r>
            <a:r>
              <a:rPr lang="nl-NL" sz="1400" dirty="0" err="1">
                <a:solidFill>
                  <a:srgbClr val="01B5DD"/>
                </a:solidFill>
                <a:latin typeface="Arial"/>
                <a:cs typeface="Arial"/>
              </a:rPr>
              <a:t>year</a:t>
            </a:r>
            <a:r>
              <a:rPr lang="nl-NL" sz="1400" dirty="0">
                <a:solidFill>
                  <a:srgbClr val="01B5DD"/>
                </a:solidFill>
                <a:latin typeface="Arial"/>
                <a:cs typeface="Arial"/>
              </a:rPr>
              <a:t> 5 – 8-9y</a:t>
            </a:r>
            <a:endParaRPr lang="nl-NL" sz="1400" dirty="0">
              <a:solidFill>
                <a:srgbClr val="01B5DD"/>
              </a:solidFill>
            </a:endParaRPr>
          </a:p>
        </p:txBody>
      </p:sp>
      <p:sp>
        <p:nvSpPr>
          <p:cNvPr id="22" name="Rechthoek 21">
            <a:extLst>
              <a:ext uri="{FF2B5EF4-FFF2-40B4-BE49-F238E27FC236}">
                <a16:creationId xmlns:a16="http://schemas.microsoft.com/office/drawing/2014/main" id="{D8D40B4F-E144-4EB0-E4E7-FE11C75A573C}"/>
              </a:ext>
            </a:extLst>
          </p:cNvPr>
          <p:cNvSpPr/>
          <p:nvPr/>
        </p:nvSpPr>
        <p:spPr>
          <a:xfrm rot="18889275">
            <a:off x="4217545" y="4641644"/>
            <a:ext cx="3081061"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err="1">
                <a:solidFill>
                  <a:srgbClr val="01B5DD"/>
                </a:solidFill>
                <a:latin typeface="Arial"/>
                <a:cs typeface="Arial"/>
              </a:rPr>
              <a:t>Transition</a:t>
            </a:r>
            <a:r>
              <a:rPr lang="nl-NL" sz="1400" dirty="0">
                <a:solidFill>
                  <a:srgbClr val="01B5DD"/>
                </a:solidFill>
                <a:latin typeface="Arial"/>
                <a:cs typeface="Arial"/>
              </a:rPr>
              <a:t> </a:t>
            </a:r>
            <a:r>
              <a:rPr lang="nl-NL" sz="1400" dirty="0" err="1">
                <a:solidFill>
                  <a:srgbClr val="01B5DD"/>
                </a:solidFill>
                <a:latin typeface="Arial"/>
                <a:cs typeface="Arial"/>
              </a:rPr>
              <a:t>to</a:t>
            </a:r>
            <a:r>
              <a:rPr lang="nl-NL" sz="1400" dirty="0">
                <a:solidFill>
                  <a:srgbClr val="01B5DD"/>
                </a:solidFill>
                <a:latin typeface="Arial"/>
                <a:cs typeface="Arial"/>
              </a:rPr>
              <a:t> </a:t>
            </a:r>
            <a:r>
              <a:rPr lang="nl-NL" sz="1400" dirty="0" err="1">
                <a:solidFill>
                  <a:srgbClr val="01B5DD"/>
                </a:solidFill>
                <a:latin typeface="Arial"/>
                <a:cs typeface="Arial"/>
              </a:rPr>
              <a:t>secondary</a:t>
            </a:r>
            <a:r>
              <a:rPr lang="nl-NL" sz="1400" dirty="0">
                <a:solidFill>
                  <a:srgbClr val="01B5DD"/>
                </a:solidFill>
                <a:latin typeface="Arial"/>
                <a:cs typeface="Arial"/>
              </a:rPr>
              <a:t> school - 13y</a:t>
            </a:r>
            <a:endParaRPr lang="nl-NL" sz="1400" dirty="0">
              <a:solidFill>
                <a:srgbClr val="01B5DD"/>
              </a:solidFill>
              <a:cs typeface="Arial"/>
            </a:endParaRPr>
          </a:p>
        </p:txBody>
      </p:sp>
      <p:sp>
        <p:nvSpPr>
          <p:cNvPr id="23" name="Rechthoek 22">
            <a:extLst>
              <a:ext uri="{FF2B5EF4-FFF2-40B4-BE49-F238E27FC236}">
                <a16:creationId xmlns:a16="http://schemas.microsoft.com/office/drawing/2014/main" id="{741B1360-F04E-9B40-202B-BF7094F506A2}"/>
              </a:ext>
            </a:extLst>
          </p:cNvPr>
          <p:cNvSpPr/>
          <p:nvPr/>
        </p:nvSpPr>
        <p:spPr>
          <a:xfrm rot="18889275">
            <a:off x="5254620" y="4401815"/>
            <a:ext cx="3448818"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err="1">
                <a:solidFill>
                  <a:srgbClr val="01B5DD"/>
                </a:solidFill>
                <a:latin typeface="Arial"/>
                <a:cs typeface="Arial"/>
              </a:rPr>
              <a:t>Transition</a:t>
            </a:r>
            <a:r>
              <a:rPr lang="nl-NL" sz="1400" dirty="0">
                <a:solidFill>
                  <a:srgbClr val="01B5DD"/>
                </a:solidFill>
                <a:latin typeface="Arial"/>
                <a:cs typeface="Arial"/>
              </a:rPr>
              <a:t> </a:t>
            </a:r>
            <a:r>
              <a:rPr lang="nl-NL" sz="1400" dirty="0" err="1">
                <a:solidFill>
                  <a:srgbClr val="01B5DD"/>
                </a:solidFill>
                <a:latin typeface="Arial"/>
                <a:cs typeface="Arial"/>
              </a:rPr>
              <a:t>to</a:t>
            </a:r>
            <a:r>
              <a:rPr lang="nl-NL" sz="1400" dirty="0">
                <a:solidFill>
                  <a:srgbClr val="01B5DD"/>
                </a:solidFill>
                <a:latin typeface="Arial"/>
                <a:cs typeface="Arial"/>
              </a:rPr>
              <a:t> </a:t>
            </a:r>
            <a:r>
              <a:rPr lang="nl-NL" sz="1400" dirty="0" err="1">
                <a:solidFill>
                  <a:srgbClr val="01B5DD"/>
                </a:solidFill>
                <a:latin typeface="Arial"/>
                <a:cs typeface="Arial"/>
              </a:rPr>
              <a:t>tertiary</a:t>
            </a:r>
            <a:r>
              <a:rPr lang="nl-NL" sz="1400" dirty="0">
                <a:solidFill>
                  <a:srgbClr val="01B5DD"/>
                </a:solidFill>
                <a:latin typeface="Arial"/>
                <a:cs typeface="Arial"/>
              </a:rPr>
              <a:t> </a:t>
            </a:r>
            <a:r>
              <a:rPr lang="nl-NL" sz="1400" dirty="0" err="1">
                <a:solidFill>
                  <a:srgbClr val="01B5DD"/>
                </a:solidFill>
                <a:latin typeface="Arial"/>
                <a:cs typeface="Arial"/>
              </a:rPr>
              <a:t>education</a:t>
            </a:r>
            <a:r>
              <a:rPr lang="nl-NL" sz="1400" dirty="0">
                <a:solidFill>
                  <a:srgbClr val="01B5DD"/>
                </a:solidFill>
                <a:latin typeface="Arial"/>
                <a:cs typeface="Arial"/>
              </a:rPr>
              <a:t> – 17-19y</a:t>
            </a:r>
            <a:r>
              <a:rPr lang="nl-NL" sz="1200" dirty="0">
                <a:solidFill>
                  <a:srgbClr val="01B5DD"/>
                </a:solidFill>
                <a:latin typeface="Arial"/>
                <a:cs typeface="Arial"/>
              </a:rPr>
              <a:t>  </a:t>
            </a:r>
            <a:endParaRPr lang="nl-NL" sz="1200">
              <a:solidFill>
                <a:srgbClr val="01B5DD"/>
              </a:solidFill>
              <a:cs typeface="Arial" charset="0"/>
            </a:endParaRPr>
          </a:p>
        </p:txBody>
      </p:sp>
      <p:sp>
        <p:nvSpPr>
          <p:cNvPr id="24" name="Rechthoek 23">
            <a:extLst>
              <a:ext uri="{FF2B5EF4-FFF2-40B4-BE49-F238E27FC236}">
                <a16:creationId xmlns:a16="http://schemas.microsoft.com/office/drawing/2014/main" id="{6C37A710-4BFD-28A6-F9CE-F0D75E1BA647}"/>
              </a:ext>
            </a:extLst>
          </p:cNvPr>
          <p:cNvSpPr/>
          <p:nvPr/>
        </p:nvSpPr>
        <p:spPr>
          <a:xfrm rot="18889275">
            <a:off x="6399219" y="4881243"/>
            <a:ext cx="2154673" cy="307777"/>
          </a:xfrm>
          <a:prstGeom prst="rect">
            <a:avLst/>
          </a:prstGeom>
          <a:noFill/>
          <a:ln>
            <a:noFill/>
          </a:ln>
        </p:spPr>
        <p:txBody>
          <a:bodyPr wrap="square" lIns="91440" tIns="45720" rIns="91440" bIns="45720" anchor="t">
            <a:spAutoFit/>
          </a:bodyPr>
          <a:ls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nl-NL" sz="1400" dirty="0" err="1">
                <a:solidFill>
                  <a:srgbClr val="01B5DD"/>
                </a:solidFill>
                <a:latin typeface="Arial"/>
                <a:cs typeface="Arial"/>
              </a:rPr>
              <a:t>Transition</a:t>
            </a:r>
            <a:r>
              <a:rPr lang="nl-NL" sz="1400" dirty="0">
                <a:solidFill>
                  <a:srgbClr val="01B5DD"/>
                </a:solidFill>
                <a:latin typeface="Arial"/>
                <a:cs typeface="Arial"/>
              </a:rPr>
              <a:t> </a:t>
            </a:r>
            <a:r>
              <a:rPr lang="nl-NL" sz="1400" dirty="0" err="1">
                <a:solidFill>
                  <a:srgbClr val="01B5DD"/>
                </a:solidFill>
                <a:latin typeface="Arial"/>
                <a:cs typeface="Arial"/>
              </a:rPr>
              <a:t>to</a:t>
            </a:r>
            <a:r>
              <a:rPr lang="nl-NL" sz="1400" dirty="0">
                <a:solidFill>
                  <a:srgbClr val="01B5DD"/>
                </a:solidFill>
                <a:latin typeface="Arial"/>
                <a:cs typeface="Arial"/>
              </a:rPr>
              <a:t> </a:t>
            </a:r>
            <a:r>
              <a:rPr lang="nl-NL" sz="1400" dirty="0" err="1">
                <a:solidFill>
                  <a:srgbClr val="01B5DD"/>
                </a:solidFill>
                <a:latin typeface="Arial"/>
                <a:cs typeface="Arial"/>
              </a:rPr>
              <a:t>work</a:t>
            </a:r>
            <a:r>
              <a:rPr lang="nl-NL" sz="1400" dirty="0">
                <a:solidFill>
                  <a:srgbClr val="01B5DD"/>
                </a:solidFill>
                <a:latin typeface="Arial"/>
                <a:cs typeface="Arial"/>
              </a:rPr>
              <a:t> - 24y</a:t>
            </a:r>
            <a:endParaRPr lang="nl-NL" sz="1400" dirty="0">
              <a:solidFill>
                <a:srgbClr val="01B5DD"/>
              </a:solidFill>
              <a:cs typeface="Arial"/>
            </a:endParaRPr>
          </a:p>
        </p:txBody>
      </p:sp>
      <p:sp>
        <p:nvSpPr>
          <p:cNvPr id="29" name="Ovaal 28">
            <a:extLst>
              <a:ext uri="{FF2B5EF4-FFF2-40B4-BE49-F238E27FC236}">
                <a16:creationId xmlns:a16="http://schemas.microsoft.com/office/drawing/2014/main" id="{F38D928B-B8F1-33E1-5E65-5416A39FF73D}"/>
              </a:ext>
            </a:extLst>
          </p:cNvPr>
          <p:cNvSpPr/>
          <p:nvPr/>
        </p:nvSpPr>
        <p:spPr>
          <a:xfrm>
            <a:off x="963123" y="5976826"/>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30" name="Tekstvak 29">
            <a:extLst>
              <a:ext uri="{FF2B5EF4-FFF2-40B4-BE49-F238E27FC236}">
                <a16:creationId xmlns:a16="http://schemas.microsoft.com/office/drawing/2014/main" id="{F296BBF1-2B15-CAA2-8AFE-6D3E28168B94}"/>
              </a:ext>
            </a:extLst>
          </p:cNvPr>
          <p:cNvSpPr txBox="1"/>
          <p:nvPr/>
        </p:nvSpPr>
        <p:spPr>
          <a:xfrm>
            <a:off x="967141" y="6013662"/>
            <a:ext cx="356156" cy="261610"/>
          </a:xfrm>
          <a:prstGeom prst="rect">
            <a:avLst/>
          </a:prstGeom>
          <a:noFill/>
        </p:spPr>
        <p:txBody>
          <a:bodyPr wrap="square" rtlCol="0">
            <a:spAutoFit/>
          </a:bodyPr>
          <a:lstStyle/>
          <a:p>
            <a:r>
              <a:rPr lang="nl-NL" sz="1100"/>
              <a:t>T0</a:t>
            </a:r>
          </a:p>
        </p:txBody>
      </p:sp>
      <p:sp>
        <p:nvSpPr>
          <p:cNvPr id="31" name="Ovaal 30">
            <a:extLst>
              <a:ext uri="{FF2B5EF4-FFF2-40B4-BE49-F238E27FC236}">
                <a16:creationId xmlns:a16="http://schemas.microsoft.com/office/drawing/2014/main" id="{910C4032-568B-6900-902F-4824820BD172}"/>
              </a:ext>
            </a:extLst>
          </p:cNvPr>
          <p:cNvSpPr/>
          <p:nvPr/>
        </p:nvSpPr>
        <p:spPr>
          <a:xfrm>
            <a:off x="1769203" y="5993065"/>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1024" name="Tekstvak 1023">
            <a:extLst>
              <a:ext uri="{FF2B5EF4-FFF2-40B4-BE49-F238E27FC236}">
                <a16:creationId xmlns:a16="http://schemas.microsoft.com/office/drawing/2014/main" id="{9DD85A91-4D5E-0ECB-FEFA-1C84F49E220B}"/>
              </a:ext>
            </a:extLst>
          </p:cNvPr>
          <p:cNvSpPr txBox="1"/>
          <p:nvPr/>
        </p:nvSpPr>
        <p:spPr>
          <a:xfrm>
            <a:off x="1773221" y="6029901"/>
            <a:ext cx="356156" cy="261610"/>
          </a:xfrm>
          <a:prstGeom prst="rect">
            <a:avLst/>
          </a:prstGeom>
          <a:noFill/>
        </p:spPr>
        <p:txBody>
          <a:bodyPr wrap="square" rtlCol="0">
            <a:spAutoFit/>
          </a:bodyPr>
          <a:lstStyle/>
          <a:p>
            <a:r>
              <a:rPr lang="nl-NL" sz="1100"/>
              <a:t>T1</a:t>
            </a:r>
          </a:p>
        </p:txBody>
      </p:sp>
      <p:sp>
        <p:nvSpPr>
          <p:cNvPr id="1025" name="Ovaal 1024">
            <a:extLst>
              <a:ext uri="{FF2B5EF4-FFF2-40B4-BE49-F238E27FC236}">
                <a16:creationId xmlns:a16="http://schemas.microsoft.com/office/drawing/2014/main" id="{A9887352-5243-CD30-1B70-366A6AA5E29B}"/>
              </a:ext>
            </a:extLst>
          </p:cNvPr>
          <p:cNvSpPr/>
          <p:nvPr/>
        </p:nvSpPr>
        <p:spPr>
          <a:xfrm>
            <a:off x="2645793" y="5986385"/>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1028" name="Tekstvak 1027">
            <a:extLst>
              <a:ext uri="{FF2B5EF4-FFF2-40B4-BE49-F238E27FC236}">
                <a16:creationId xmlns:a16="http://schemas.microsoft.com/office/drawing/2014/main" id="{847C4D61-1659-211C-E18E-3B764B2C41A9}"/>
              </a:ext>
            </a:extLst>
          </p:cNvPr>
          <p:cNvSpPr txBox="1"/>
          <p:nvPr/>
        </p:nvSpPr>
        <p:spPr>
          <a:xfrm>
            <a:off x="2649811" y="6023221"/>
            <a:ext cx="356156" cy="261610"/>
          </a:xfrm>
          <a:prstGeom prst="rect">
            <a:avLst/>
          </a:prstGeom>
          <a:noFill/>
        </p:spPr>
        <p:txBody>
          <a:bodyPr wrap="square" rtlCol="0">
            <a:spAutoFit/>
          </a:bodyPr>
          <a:lstStyle/>
          <a:p>
            <a:r>
              <a:rPr lang="nl-NL" sz="1100"/>
              <a:t>T2</a:t>
            </a:r>
          </a:p>
        </p:txBody>
      </p:sp>
      <p:sp>
        <p:nvSpPr>
          <p:cNvPr id="1031" name="Ovaal 1030">
            <a:extLst>
              <a:ext uri="{FF2B5EF4-FFF2-40B4-BE49-F238E27FC236}">
                <a16:creationId xmlns:a16="http://schemas.microsoft.com/office/drawing/2014/main" id="{55F7E3F1-B489-A32D-63C4-9784352DCBDB}"/>
              </a:ext>
            </a:extLst>
          </p:cNvPr>
          <p:cNvSpPr/>
          <p:nvPr/>
        </p:nvSpPr>
        <p:spPr>
          <a:xfrm>
            <a:off x="3521942" y="5986385"/>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1032" name="Tekstvak 1031">
            <a:extLst>
              <a:ext uri="{FF2B5EF4-FFF2-40B4-BE49-F238E27FC236}">
                <a16:creationId xmlns:a16="http://schemas.microsoft.com/office/drawing/2014/main" id="{33811A72-8F18-DCC8-46A8-16DADFE78BD8}"/>
              </a:ext>
            </a:extLst>
          </p:cNvPr>
          <p:cNvSpPr txBox="1"/>
          <p:nvPr/>
        </p:nvSpPr>
        <p:spPr>
          <a:xfrm>
            <a:off x="3538251" y="6023221"/>
            <a:ext cx="356156" cy="261610"/>
          </a:xfrm>
          <a:prstGeom prst="rect">
            <a:avLst/>
          </a:prstGeom>
          <a:noFill/>
        </p:spPr>
        <p:txBody>
          <a:bodyPr wrap="square" rtlCol="0">
            <a:spAutoFit/>
          </a:bodyPr>
          <a:lstStyle/>
          <a:p>
            <a:r>
              <a:rPr lang="nl-NL" sz="1100"/>
              <a:t>T3</a:t>
            </a:r>
          </a:p>
        </p:txBody>
      </p:sp>
      <p:sp>
        <p:nvSpPr>
          <p:cNvPr id="1035" name="Ovaal 1034">
            <a:extLst>
              <a:ext uri="{FF2B5EF4-FFF2-40B4-BE49-F238E27FC236}">
                <a16:creationId xmlns:a16="http://schemas.microsoft.com/office/drawing/2014/main" id="{F3BABEF9-2980-508C-253A-8FF51ADC812A}"/>
              </a:ext>
            </a:extLst>
          </p:cNvPr>
          <p:cNvSpPr/>
          <p:nvPr/>
        </p:nvSpPr>
        <p:spPr>
          <a:xfrm>
            <a:off x="4555205" y="5985597"/>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1036" name="Tekstvak 1035">
            <a:extLst>
              <a:ext uri="{FF2B5EF4-FFF2-40B4-BE49-F238E27FC236}">
                <a16:creationId xmlns:a16="http://schemas.microsoft.com/office/drawing/2014/main" id="{D57C0098-6DAE-9A76-A027-408DF0AC4173}"/>
              </a:ext>
            </a:extLst>
          </p:cNvPr>
          <p:cNvSpPr txBox="1"/>
          <p:nvPr/>
        </p:nvSpPr>
        <p:spPr>
          <a:xfrm>
            <a:off x="4559223" y="6022433"/>
            <a:ext cx="356156" cy="261610"/>
          </a:xfrm>
          <a:prstGeom prst="rect">
            <a:avLst/>
          </a:prstGeom>
          <a:noFill/>
        </p:spPr>
        <p:txBody>
          <a:bodyPr wrap="square" rtlCol="0">
            <a:spAutoFit/>
          </a:bodyPr>
          <a:lstStyle/>
          <a:p>
            <a:r>
              <a:rPr lang="nl-NL" sz="1100"/>
              <a:t>T4</a:t>
            </a:r>
          </a:p>
        </p:txBody>
      </p:sp>
      <p:sp>
        <p:nvSpPr>
          <p:cNvPr id="1037" name="Ovaal 1036">
            <a:extLst>
              <a:ext uri="{FF2B5EF4-FFF2-40B4-BE49-F238E27FC236}">
                <a16:creationId xmlns:a16="http://schemas.microsoft.com/office/drawing/2014/main" id="{90F862B6-BA5B-9E22-3AA8-48E5ACD9AC63}"/>
              </a:ext>
            </a:extLst>
          </p:cNvPr>
          <p:cNvSpPr/>
          <p:nvPr/>
        </p:nvSpPr>
        <p:spPr>
          <a:xfrm>
            <a:off x="5656067" y="5985597"/>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1038" name="Tekstvak 1037">
            <a:extLst>
              <a:ext uri="{FF2B5EF4-FFF2-40B4-BE49-F238E27FC236}">
                <a16:creationId xmlns:a16="http://schemas.microsoft.com/office/drawing/2014/main" id="{65688D1B-5715-B345-BE07-48F169B1AD01}"/>
              </a:ext>
            </a:extLst>
          </p:cNvPr>
          <p:cNvSpPr txBox="1"/>
          <p:nvPr/>
        </p:nvSpPr>
        <p:spPr>
          <a:xfrm>
            <a:off x="5660085" y="6022433"/>
            <a:ext cx="356156" cy="261610"/>
          </a:xfrm>
          <a:prstGeom prst="rect">
            <a:avLst/>
          </a:prstGeom>
          <a:noFill/>
        </p:spPr>
        <p:txBody>
          <a:bodyPr wrap="square" rtlCol="0">
            <a:spAutoFit/>
          </a:bodyPr>
          <a:lstStyle/>
          <a:p>
            <a:r>
              <a:rPr lang="nl-NL" sz="1100"/>
              <a:t>T5</a:t>
            </a:r>
          </a:p>
        </p:txBody>
      </p:sp>
      <p:sp>
        <p:nvSpPr>
          <p:cNvPr id="1043" name="Ovaal 1042">
            <a:extLst>
              <a:ext uri="{FF2B5EF4-FFF2-40B4-BE49-F238E27FC236}">
                <a16:creationId xmlns:a16="http://schemas.microsoft.com/office/drawing/2014/main" id="{888B3742-8BE2-F6E6-6F73-45E588D9AC46}"/>
              </a:ext>
            </a:extLst>
          </p:cNvPr>
          <p:cNvSpPr/>
          <p:nvPr/>
        </p:nvSpPr>
        <p:spPr>
          <a:xfrm>
            <a:off x="6626464" y="5985597"/>
            <a:ext cx="330927" cy="335282"/>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nl-NL"/>
          </a:p>
        </p:txBody>
      </p:sp>
      <p:sp>
        <p:nvSpPr>
          <p:cNvPr id="1044" name="Tekstvak 1043">
            <a:extLst>
              <a:ext uri="{FF2B5EF4-FFF2-40B4-BE49-F238E27FC236}">
                <a16:creationId xmlns:a16="http://schemas.microsoft.com/office/drawing/2014/main" id="{CDCDB655-3C79-7D9B-2849-F07C8E54CCC5}"/>
              </a:ext>
            </a:extLst>
          </p:cNvPr>
          <p:cNvSpPr txBox="1"/>
          <p:nvPr/>
        </p:nvSpPr>
        <p:spPr>
          <a:xfrm>
            <a:off x="6630482" y="6022433"/>
            <a:ext cx="356156" cy="261610"/>
          </a:xfrm>
          <a:prstGeom prst="rect">
            <a:avLst/>
          </a:prstGeom>
          <a:noFill/>
        </p:spPr>
        <p:txBody>
          <a:bodyPr wrap="square" rtlCol="0">
            <a:spAutoFit/>
          </a:bodyPr>
          <a:lstStyle/>
          <a:p>
            <a:r>
              <a:rPr lang="nl-NL" sz="1100" dirty="0"/>
              <a:t>T6</a:t>
            </a:r>
          </a:p>
        </p:txBody>
      </p:sp>
      <p:sp>
        <p:nvSpPr>
          <p:cNvPr id="1045" name="Ovaal 1044">
            <a:extLst>
              <a:ext uri="{FF2B5EF4-FFF2-40B4-BE49-F238E27FC236}">
                <a16:creationId xmlns:a16="http://schemas.microsoft.com/office/drawing/2014/main" id="{0EEEEC78-5FC9-CC1C-8AEC-034916BCF861}"/>
              </a:ext>
            </a:extLst>
          </p:cNvPr>
          <p:cNvSpPr/>
          <p:nvPr/>
        </p:nvSpPr>
        <p:spPr>
          <a:xfrm rot="18904448">
            <a:off x="598267" y="4454998"/>
            <a:ext cx="3361077" cy="486561"/>
          </a:xfrm>
          <a:prstGeom prst="ellipse">
            <a:avLst/>
          </a:prstGeom>
          <a:no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046" name="Ovaal 1045">
            <a:extLst>
              <a:ext uri="{FF2B5EF4-FFF2-40B4-BE49-F238E27FC236}">
                <a16:creationId xmlns:a16="http://schemas.microsoft.com/office/drawing/2014/main" id="{9B9B30DB-013A-EF0C-2AF3-4C0623E07279}"/>
              </a:ext>
            </a:extLst>
          </p:cNvPr>
          <p:cNvSpPr/>
          <p:nvPr/>
        </p:nvSpPr>
        <p:spPr>
          <a:xfrm rot="18904448">
            <a:off x="1408135" y="4322762"/>
            <a:ext cx="3471279" cy="597173"/>
          </a:xfrm>
          <a:prstGeom prst="ellipse">
            <a:avLst/>
          </a:prstGeom>
          <a:noFill/>
          <a:ln w="2857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047" name="Ovaal 1046">
            <a:extLst>
              <a:ext uri="{FF2B5EF4-FFF2-40B4-BE49-F238E27FC236}">
                <a16:creationId xmlns:a16="http://schemas.microsoft.com/office/drawing/2014/main" id="{A458DC0E-0381-B40E-0943-501D60A470D1}"/>
              </a:ext>
            </a:extLst>
          </p:cNvPr>
          <p:cNvSpPr/>
          <p:nvPr/>
        </p:nvSpPr>
        <p:spPr>
          <a:xfrm rot="18904448">
            <a:off x="2375169" y="4712706"/>
            <a:ext cx="2684443" cy="486561"/>
          </a:xfrm>
          <a:prstGeom prst="ellipse">
            <a:avLst/>
          </a:prstGeom>
          <a:no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048" name="Ovaal 1047">
            <a:extLst>
              <a:ext uri="{FF2B5EF4-FFF2-40B4-BE49-F238E27FC236}">
                <a16:creationId xmlns:a16="http://schemas.microsoft.com/office/drawing/2014/main" id="{F40D5236-41F2-3E05-7C99-60EC2B86F613}"/>
              </a:ext>
            </a:extLst>
          </p:cNvPr>
          <p:cNvSpPr/>
          <p:nvPr/>
        </p:nvSpPr>
        <p:spPr>
          <a:xfrm rot="18904448">
            <a:off x="3229644" y="4702316"/>
            <a:ext cx="2684443" cy="486561"/>
          </a:xfrm>
          <a:prstGeom prst="ellipse">
            <a:avLst/>
          </a:prstGeom>
          <a:no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23CB6313-96CE-42D8-A8C5-F66874D858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0585" y="188228"/>
            <a:ext cx="3012029" cy="721761"/>
          </a:xfrm>
          <a:prstGeom prst="rect">
            <a:avLst/>
          </a:prstGeom>
        </p:spPr>
      </p:pic>
      <p:sp>
        <p:nvSpPr>
          <p:cNvPr id="38" name="Rechthoek: afgeronde hoeken 37">
            <a:extLst>
              <a:ext uri="{FF2B5EF4-FFF2-40B4-BE49-F238E27FC236}">
                <a16:creationId xmlns:a16="http://schemas.microsoft.com/office/drawing/2014/main" id="{5C2318D0-2CFC-4784-8B7C-16DC61F20CB7}"/>
              </a:ext>
            </a:extLst>
          </p:cNvPr>
          <p:cNvSpPr/>
          <p:nvPr/>
        </p:nvSpPr>
        <p:spPr>
          <a:xfrm>
            <a:off x="9559467" y="3135567"/>
            <a:ext cx="2368859" cy="67484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bg1"/>
              </a:solidFill>
            </a:endParaRPr>
          </a:p>
          <a:p>
            <a:pPr algn="ctr"/>
            <a:r>
              <a:rPr lang="nl-NL" sz="2000" b="1" dirty="0">
                <a:solidFill>
                  <a:schemeClr val="bg1"/>
                </a:solidFill>
              </a:rPr>
              <a:t>Risk </a:t>
            </a:r>
            <a:r>
              <a:rPr lang="nl-NL" sz="2000" b="1" err="1">
                <a:solidFill>
                  <a:schemeClr val="bg1"/>
                </a:solidFill>
              </a:rPr>
              <a:t>and</a:t>
            </a:r>
            <a:r>
              <a:rPr lang="nl-NL" sz="2000" b="1" dirty="0">
                <a:solidFill>
                  <a:schemeClr val="bg1"/>
                </a:solidFill>
              </a:rPr>
              <a:t> </a:t>
            </a:r>
            <a:r>
              <a:rPr lang="nl-NL" sz="2000" b="1" err="1">
                <a:solidFill>
                  <a:schemeClr val="bg1"/>
                </a:solidFill>
              </a:rPr>
              <a:t>protective</a:t>
            </a:r>
            <a:r>
              <a:rPr lang="nl-NL" sz="2000" b="1" dirty="0">
                <a:solidFill>
                  <a:schemeClr val="bg1"/>
                </a:solidFill>
              </a:rPr>
              <a:t> factors </a:t>
            </a:r>
            <a:endParaRPr lang="nl-NL" sz="1600" b="1" dirty="0">
              <a:solidFill>
                <a:schemeClr val="bg1"/>
              </a:solidFill>
            </a:endParaRPr>
          </a:p>
          <a:p>
            <a:pPr algn="ctr"/>
            <a:endParaRPr lang="nl-NL" dirty="0"/>
          </a:p>
        </p:txBody>
      </p:sp>
      <p:sp>
        <p:nvSpPr>
          <p:cNvPr id="39" name="Rechthoek: afgeronde hoeken 38">
            <a:extLst>
              <a:ext uri="{FF2B5EF4-FFF2-40B4-BE49-F238E27FC236}">
                <a16:creationId xmlns:a16="http://schemas.microsoft.com/office/drawing/2014/main" id="{23DE3A7A-A09F-4AEC-9CF5-D50C79DB35A9}"/>
              </a:ext>
            </a:extLst>
          </p:cNvPr>
          <p:cNvSpPr/>
          <p:nvPr/>
        </p:nvSpPr>
        <p:spPr>
          <a:xfrm>
            <a:off x="9559468" y="3932089"/>
            <a:ext cx="2368859" cy="96531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nl-NL" b="1" dirty="0">
              <a:solidFill>
                <a:schemeClr val="bg1"/>
              </a:solidFill>
            </a:endParaRPr>
          </a:p>
          <a:p>
            <a:pPr algn="ctr"/>
            <a:r>
              <a:rPr lang="nl-NL" sz="2000" b="1" err="1">
                <a:solidFill>
                  <a:schemeClr val="bg1"/>
                </a:solidFill>
              </a:rPr>
              <a:t>Explain</a:t>
            </a:r>
            <a:r>
              <a:rPr lang="nl-NL" sz="2000" b="1" dirty="0">
                <a:solidFill>
                  <a:schemeClr val="bg1"/>
                </a:solidFill>
              </a:rPr>
              <a:t> </a:t>
            </a:r>
            <a:r>
              <a:rPr lang="nl-NL" sz="2000" b="1" err="1">
                <a:solidFill>
                  <a:schemeClr val="bg1"/>
                </a:solidFill>
              </a:rPr>
              <a:t>variation</a:t>
            </a:r>
            <a:r>
              <a:rPr lang="nl-NL" sz="2000" b="1" dirty="0">
                <a:solidFill>
                  <a:schemeClr val="bg1"/>
                </a:solidFill>
              </a:rPr>
              <a:t> in </a:t>
            </a:r>
            <a:r>
              <a:rPr lang="nl-NL" sz="2000" b="1" err="1">
                <a:solidFill>
                  <a:schemeClr val="bg1"/>
                </a:solidFill>
              </a:rPr>
              <a:t>developmental</a:t>
            </a:r>
            <a:r>
              <a:rPr lang="nl-NL" sz="2000" b="1" dirty="0">
                <a:solidFill>
                  <a:schemeClr val="bg1"/>
                </a:solidFill>
              </a:rPr>
              <a:t> </a:t>
            </a:r>
            <a:r>
              <a:rPr lang="nl-NL" sz="2000" b="1" err="1">
                <a:solidFill>
                  <a:schemeClr val="bg1"/>
                </a:solidFill>
              </a:rPr>
              <a:t>patterns</a:t>
            </a:r>
            <a:endParaRPr lang="nl-NL" sz="2000" b="1">
              <a:solidFill>
                <a:schemeClr val="bg1"/>
              </a:solidFill>
              <a:cs typeface="Calibri"/>
            </a:endParaRPr>
          </a:p>
          <a:p>
            <a:pPr algn="ctr"/>
            <a:endParaRPr lang="nl-NL" sz="2000" dirty="0">
              <a:cs typeface="Calibri"/>
            </a:endParaRPr>
          </a:p>
        </p:txBody>
      </p:sp>
      <p:pic>
        <p:nvPicPr>
          <p:cNvPr id="9" name="Afbeelding 8">
            <a:extLst>
              <a:ext uri="{FF2B5EF4-FFF2-40B4-BE49-F238E27FC236}">
                <a16:creationId xmlns:a16="http://schemas.microsoft.com/office/drawing/2014/main" id="{7EEAA2F5-333C-44BE-AA92-1265F4CC77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5634" y="6173798"/>
            <a:ext cx="747037" cy="684202"/>
          </a:xfrm>
          <a:prstGeom prst="rect">
            <a:avLst/>
          </a:prstGeom>
        </p:spPr>
      </p:pic>
    </p:spTree>
    <p:extLst>
      <p:ext uri="{BB962C8B-B14F-4D97-AF65-F5344CB8AC3E}">
        <p14:creationId xmlns:p14="http://schemas.microsoft.com/office/powerpoint/2010/main" val="16885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7" grpId="0"/>
      <p:bldP spid="18" grpId="0"/>
      <p:bldP spid="19" grpId="0"/>
      <p:bldP spid="20" grpId="0"/>
      <p:bldP spid="21" grpId="0"/>
      <p:bldP spid="22" grpId="0"/>
      <p:bldP spid="23" grpId="0"/>
      <p:bldP spid="24" grpId="0"/>
      <p:bldP spid="29" grpId="0" animBg="1"/>
      <p:bldP spid="30" grpId="0"/>
      <p:bldP spid="31" grpId="0" animBg="1"/>
      <p:bldP spid="1024" grpId="0"/>
      <p:bldP spid="1025" grpId="0" animBg="1"/>
      <p:bldP spid="1028" grpId="0"/>
      <p:bldP spid="1031" grpId="0" animBg="1"/>
      <p:bldP spid="1032" grpId="0"/>
      <p:bldP spid="1035" grpId="0" animBg="1"/>
      <p:bldP spid="1036" grpId="0"/>
      <p:bldP spid="1037" grpId="0" animBg="1"/>
      <p:bldP spid="1038" grpId="0"/>
      <p:bldP spid="1043" grpId="0" animBg="1"/>
      <p:bldP spid="1044" grpId="0"/>
      <p:bldP spid="1045" grpId="0" animBg="1"/>
      <p:bldP spid="1046" grpId="0" animBg="1"/>
      <p:bldP spid="1047" grpId="0" animBg="1"/>
      <p:bldP spid="1048" grpId="0" animBg="1"/>
      <p:bldP spid="38" grpId="0" animBg="1"/>
      <p:bldP spid="39"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17133E-5FE3-3043-06AB-C122FDDBE964}"/>
              </a:ext>
            </a:extLst>
          </p:cNvPr>
          <p:cNvSpPr>
            <a:spLocks noGrp="1"/>
          </p:cNvSpPr>
          <p:nvPr>
            <p:ph type="title"/>
          </p:nvPr>
        </p:nvSpPr>
        <p:spPr>
          <a:xfrm>
            <a:off x="838200" y="177957"/>
            <a:ext cx="10515600" cy="1325563"/>
          </a:xfrm>
        </p:spPr>
        <p:txBody>
          <a:bodyPr/>
          <a:lstStyle/>
          <a:p>
            <a:r>
              <a:rPr lang="nl-NL" dirty="0" err="1">
                <a:solidFill>
                  <a:schemeClr val="tx2"/>
                </a:solidFill>
              </a:rPr>
              <a:t>Participant’s</a:t>
            </a:r>
            <a:r>
              <a:rPr lang="nl-NL" dirty="0">
                <a:solidFill>
                  <a:schemeClr val="tx2"/>
                </a:solidFill>
              </a:rPr>
              <a:t> </a:t>
            </a:r>
            <a:r>
              <a:rPr lang="nl-NL" dirty="0" err="1">
                <a:solidFill>
                  <a:schemeClr val="tx2"/>
                </a:solidFill>
              </a:rPr>
              <a:t>characteristics</a:t>
            </a:r>
            <a:endParaRPr lang="nl-NL" dirty="0">
              <a:solidFill>
                <a:schemeClr val="tx2"/>
              </a:solidFill>
            </a:endParaRPr>
          </a:p>
        </p:txBody>
      </p:sp>
      <p:sp>
        <p:nvSpPr>
          <p:cNvPr id="3" name="Tijdelijke aanduiding voor inhoud 2">
            <a:extLst>
              <a:ext uri="{FF2B5EF4-FFF2-40B4-BE49-F238E27FC236}">
                <a16:creationId xmlns:a16="http://schemas.microsoft.com/office/drawing/2014/main" id="{5F155F23-8443-24D2-3C39-0E6E7DA12D6F}"/>
              </a:ext>
            </a:extLst>
          </p:cNvPr>
          <p:cNvSpPr>
            <a:spLocks noGrp="1"/>
          </p:cNvSpPr>
          <p:nvPr>
            <p:ph idx="1"/>
          </p:nvPr>
        </p:nvSpPr>
        <p:spPr>
          <a:xfrm>
            <a:off x="838200" y="1523000"/>
            <a:ext cx="10515600" cy="4351338"/>
          </a:xfrm>
        </p:spPr>
        <p:txBody>
          <a:bodyPr/>
          <a:lstStyle/>
          <a:p>
            <a:pPr marL="0" indent="0">
              <a:buNone/>
            </a:pPr>
            <a:endParaRPr lang="nl-NL">
              <a:solidFill>
                <a:schemeClr val="tx2"/>
              </a:solidFill>
              <a:sym typeface="Wingdings" panose="05000000000000000000" pitchFamily="2" charset="2"/>
            </a:endParaRPr>
          </a:p>
          <a:p>
            <a:pPr>
              <a:buFont typeface="Wingdings" panose="05000000000000000000" pitchFamily="2" charset="2"/>
              <a:buChar char="à"/>
            </a:pPr>
            <a:endParaRPr lang="nl-NL">
              <a:solidFill>
                <a:schemeClr val="tx2"/>
              </a:solidFill>
            </a:endParaRPr>
          </a:p>
        </p:txBody>
      </p:sp>
      <p:graphicFrame>
        <p:nvGraphicFramePr>
          <p:cNvPr id="4" name="Tabel 4">
            <a:extLst>
              <a:ext uri="{FF2B5EF4-FFF2-40B4-BE49-F238E27FC236}">
                <a16:creationId xmlns:a16="http://schemas.microsoft.com/office/drawing/2014/main" id="{BC2649BC-E630-17D4-F046-47D20C974153}"/>
              </a:ext>
            </a:extLst>
          </p:cNvPr>
          <p:cNvGraphicFramePr>
            <a:graphicFrameLocks noGrp="1"/>
          </p:cNvGraphicFramePr>
          <p:nvPr>
            <p:extLst>
              <p:ext uri="{D42A27DB-BD31-4B8C-83A1-F6EECF244321}">
                <p14:modId xmlns:p14="http://schemas.microsoft.com/office/powerpoint/2010/main" val="2802247379"/>
              </p:ext>
            </p:extLst>
          </p:nvPr>
        </p:nvGraphicFramePr>
        <p:xfrm>
          <a:off x="620485" y="1654628"/>
          <a:ext cx="7705632" cy="4810664"/>
        </p:xfrm>
        <a:graphic>
          <a:graphicData uri="http://schemas.openxmlformats.org/drawingml/2006/table">
            <a:tbl>
              <a:tblPr firstRow="1" bandRow="1">
                <a:tableStyleId>{21E4AEA4-8DFA-4A89-87EB-49C32662AFE0}</a:tableStyleId>
              </a:tblPr>
              <a:tblGrid>
                <a:gridCol w="4244400">
                  <a:extLst>
                    <a:ext uri="{9D8B030D-6E8A-4147-A177-3AD203B41FA5}">
                      <a16:colId xmlns:a16="http://schemas.microsoft.com/office/drawing/2014/main" val="185277912"/>
                    </a:ext>
                  </a:extLst>
                </a:gridCol>
                <a:gridCol w="2038092">
                  <a:extLst>
                    <a:ext uri="{9D8B030D-6E8A-4147-A177-3AD203B41FA5}">
                      <a16:colId xmlns:a16="http://schemas.microsoft.com/office/drawing/2014/main" val="3505189493"/>
                    </a:ext>
                  </a:extLst>
                </a:gridCol>
                <a:gridCol w="1423140">
                  <a:extLst>
                    <a:ext uri="{9D8B030D-6E8A-4147-A177-3AD203B41FA5}">
                      <a16:colId xmlns:a16="http://schemas.microsoft.com/office/drawing/2014/main" val="1491727653"/>
                    </a:ext>
                  </a:extLst>
                </a:gridCol>
              </a:tblGrid>
              <a:tr h="441313">
                <a:tc gridSpan="3">
                  <a:txBody>
                    <a:bodyPr/>
                    <a:lstStyle/>
                    <a:p>
                      <a:pPr algn="ctr"/>
                      <a:r>
                        <a:rPr lang="nl-NL" dirty="0" err="1"/>
                        <a:t>Participants</a:t>
                      </a:r>
                      <a:r>
                        <a:rPr lang="nl-NL" dirty="0"/>
                        <a:t> (</a:t>
                      </a:r>
                      <a:r>
                        <a:rPr lang="nl-NL" i="1" dirty="0"/>
                        <a:t>n </a:t>
                      </a:r>
                      <a:r>
                        <a:rPr lang="nl-NL" i="0" dirty="0"/>
                        <a:t>= 511)</a:t>
                      </a:r>
                      <a:endParaRPr lang="nl-NL" dirty="0"/>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1533858"/>
                  </a:ext>
                </a:extLst>
              </a:tr>
              <a:tr h="441313">
                <a:tc>
                  <a:txBody>
                    <a:bodyPr/>
                    <a:lstStyle/>
                    <a:p>
                      <a:endParaRPr lang="nl-NL"/>
                    </a:p>
                  </a:txBody>
                  <a:tcPr/>
                </a:tc>
                <a:tc>
                  <a:txBody>
                    <a:bodyPr/>
                    <a:lstStyle/>
                    <a:p>
                      <a:r>
                        <a:rPr lang="nl-NL" i="1" dirty="0" err="1"/>
                        <a:t>Mean</a:t>
                      </a:r>
                      <a:r>
                        <a:rPr lang="nl-NL" i="1" dirty="0"/>
                        <a:t> (SD)</a:t>
                      </a:r>
                    </a:p>
                  </a:txBody>
                  <a:tcPr/>
                </a:tc>
                <a:tc>
                  <a:txBody>
                    <a:bodyPr/>
                    <a:lstStyle/>
                    <a:p>
                      <a:r>
                        <a:rPr lang="nl-NL" i="1" dirty="0"/>
                        <a:t>Min – max </a:t>
                      </a:r>
                    </a:p>
                  </a:txBody>
                  <a:tcPr/>
                </a:tc>
                <a:extLst>
                  <a:ext uri="{0D108BD9-81ED-4DB2-BD59-A6C34878D82A}">
                    <a16:rowId xmlns:a16="http://schemas.microsoft.com/office/drawing/2014/main" val="2273650918"/>
                  </a:ext>
                </a:extLst>
              </a:tr>
              <a:tr h="441313">
                <a:tc>
                  <a:txBody>
                    <a:bodyPr/>
                    <a:lstStyle/>
                    <a:p>
                      <a:r>
                        <a:rPr lang="nl-NL" dirty="0"/>
                        <a:t>Age at T0 (</a:t>
                      </a:r>
                      <a:r>
                        <a:rPr lang="nl-NL" dirty="0" err="1"/>
                        <a:t>years</a:t>
                      </a:r>
                      <a:r>
                        <a:rPr lang="nl-NL" dirty="0"/>
                        <a:t>)</a:t>
                      </a:r>
                    </a:p>
                  </a:txBody>
                  <a:tcPr/>
                </a:tc>
                <a:tc>
                  <a:txBody>
                    <a:bodyPr/>
                    <a:lstStyle/>
                    <a:p>
                      <a:r>
                        <a:rPr lang="nl-NL" dirty="0"/>
                        <a:t>3.9     (0.29)</a:t>
                      </a:r>
                    </a:p>
                  </a:txBody>
                  <a:tcPr/>
                </a:tc>
                <a:tc>
                  <a:txBody>
                    <a:bodyPr/>
                    <a:lstStyle/>
                    <a:p>
                      <a:r>
                        <a:rPr lang="nl-NL" dirty="0"/>
                        <a:t>3.0 – 4.8</a:t>
                      </a:r>
                    </a:p>
                  </a:txBody>
                  <a:tcPr/>
                </a:tc>
                <a:extLst>
                  <a:ext uri="{0D108BD9-81ED-4DB2-BD59-A6C34878D82A}">
                    <a16:rowId xmlns:a16="http://schemas.microsoft.com/office/drawing/2014/main" val="3582985832"/>
                  </a:ext>
                </a:extLst>
              </a:tr>
              <a:tr h="441313">
                <a:tc>
                  <a:txBody>
                    <a:bodyPr/>
                    <a:lstStyle/>
                    <a:p>
                      <a:r>
                        <a:rPr lang="nl-NL" dirty="0"/>
                        <a:t>Age at T1 (</a:t>
                      </a:r>
                      <a:r>
                        <a:rPr lang="nl-NL" dirty="0" err="1"/>
                        <a:t>years</a:t>
                      </a:r>
                      <a:r>
                        <a:rPr lang="nl-NL" dirty="0"/>
                        <a:t>)</a:t>
                      </a:r>
                    </a:p>
                  </a:txBody>
                  <a:tcPr/>
                </a:tc>
                <a:tc>
                  <a:txBody>
                    <a:bodyPr/>
                    <a:lstStyle/>
                    <a:p>
                      <a:r>
                        <a:rPr lang="nl-NL" dirty="0"/>
                        <a:t>4.7     (0.26)</a:t>
                      </a:r>
                    </a:p>
                  </a:txBody>
                  <a:tcPr/>
                </a:tc>
                <a:tc>
                  <a:txBody>
                    <a:bodyPr/>
                    <a:lstStyle/>
                    <a:p>
                      <a:r>
                        <a:rPr lang="nl-NL" dirty="0"/>
                        <a:t>4.3 – 5.8 </a:t>
                      </a:r>
                    </a:p>
                  </a:txBody>
                  <a:tcPr/>
                </a:tc>
                <a:extLst>
                  <a:ext uri="{0D108BD9-81ED-4DB2-BD59-A6C34878D82A}">
                    <a16:rowId xmlns:a16="http://schemas.microsoft.com/office/drawing/2014/main" val="415700800"/>
                  </a:ext>
                </a:extLst>
              </a:tr>
              <a:tr h="441313">
                <a:tc>
                  <a:txBody>
                    <a:bodyPr/>
                    <a:lstStyle/>
                    <a:p>
                      <a:r>
                        <a:rPr lang="nl-NL" dirty="0"/>
                        <a:t>Language </a:t>
                      </a:r>
                      <a:r>
                        <a:rPr lang="nl-NL" dirty="0" err="1"/>
                        <a:t>comprehension</a:t>
                      </a:r>
                      <a:r>
                        <a:rPr lang="nl-NL" dirty="0"/>
                        <a:t> </a:t>
                      </a:r>
                    </a:p>
                  </a:txBody>
                  <a:tcPr/>
                </a:tc>
                <a:tc>
                  <a:txBody>
                    <a:bodyPr/>
                    <a:lstStyle/>
                    <a:p>
                      <a:r>
                        <a:rPr lang="nl-NL" dirty="0"/>
                        <a:t>88.0   (14.34)</a:t>
                      </a:r>
                    </a:p>
                  </a:txBody>
                  <a:tcPr/>
                </a:tc>
                <a:tc>
                  <a:txBody>
                    <a:bodyPr/>
                    <a:lstStyle/>
                    <a:p>
                      <a:r>
                        <a:rPr lang="nl-NL" dirty="0"/>
                        <a:t>55 – 131 </a:t>
                      </a:r>
                    </a:p>
                  </a:txBody>
                  <a:tcPr/>
                </a:tc>
                <a:extLst>
                  <a:ext uri="{0D108BD9-81ED-4DB2-BD59-A6C34878D82A}">
                    <a16:rowId xmlns:a16="http://schemas.microsoft.com/office/drawing/2014/main" val="52562313"/>
                  </a:ext>
                </a:extLst>
              </a:tr>
              <a:tr h="441313">
                <a:tc>
                  <a:txBody>
                    <a:bodyPr/>
                    <a:lstStyle/>
                    <a:p>
                      <a:r>
                        <a:rPr lang="nl-NL" dirty="0" err="1"/>
                        <a:t>Expressive</a:t>
                      </a:r>
                      <a:r>
                        <a:rPr lang="nl-NL" dirty="0"/>
                        <a:t> </a:t>
                      </a:r>
                      <a:r>
                        <a:rPr lang="nl-NL" dirty="0" err="1"/>
                        <a:t>vocabulary</a:t>
                      </a:r>
                      <a:endParaRPr lang="nl-NL" dirty="0"/>
                    </a:p>
                  </a:txBody>
                  <a:tcPr/>
                </a:tc>
                <a:tc>
                  <a:txBody>
                    <a:bodyPr/>
                    <a:lstStyle/>
                    <a:p>
                      <a:r>
                        <a:rPr lang="nl-NL" dirty="0"/>
                        <a:t>84.5   (18.71)</a:t>
                      </a:r>
                    </a:p>
                  </a:txBody>
                  <a:tcPr/>
                </a:tc>
                <a:tc>
                  <a:txBody>
                    <a:bodyPr/>
                    <a:lstStyle/>
                    <a:p>
                      <a:r>
                        <a:rPr lang="nl-NL" dirty="0"/>
                        <a:t>55 – 131 </a:t>
                      </a:r>
                    </a:p>
                  </a:txBody>
                  <a:tcPr/>
                </a:tc>
                <a:extLst>
                  <a:ext uri="{0D108BD9-81ED-4DB2-BD59-A6C34878D82A}">
                    <a16:rowId xmlns:a16="http://schemas.microsoft.com/office/drawing/2014/main" val="2378628505"/>
                  </a:ext>
                </a:extLst>
              </a:tr>
              <a:tr h="441313">
                <a:tc>
                  <a:txBody>
                    <a:bodyPr/>
                    <a:lstStyle/>
                    <a:p>
                      <a:r>
                        <a:rPr lang="nl-NL" dirty="0" err="1"/>
                        <a:t>Expressive</a:t>
                      </a:r>
                      <a:r>
                        <a:rPr lang="nl-NL" dirty="0"/>
                        <a:t> </a:t>
                      </a:r>
                      <a:r>
                        <a:rPr lang="nl-NL" dirty="0" err="1"/>
                        <a:t>grammar</a:t>
                      </a:r>
                      <a:endParaRPr lang="nl-NL" dirty="0"/>
                    </a:p>
                  </a:txBody>
                  <a:tcPr/>
                </a:tc>
                <a:tc>
                  <a:txBody>
                    <a:bodyPr/>
                    <a:lstStyle/>
                    <a:p>
                      <a:r>
                        <a:rPr lang="nl-NL" dirty="0"/>
                        <a:t>77.6   (9.27)</a:t>
                      </a:r>
                    </a:p>
                  </a:txBody>
                  <a:tcPr/>
                </a:tc>
                <a:tc>
                  <a:txBody>
                    <a:bodyPr/>
                    <a:lstStyle/>
                    <a:p>
                      <a:r>
                        <a:rPr lang="nl-NL" dirty="0"/>
                        <a:t>55 – 109 </a:t>
                      </a:r>
                    </a:p>
                  </a:txBody>
                  <a:tcPr/>
                </a:tc>
                <a:extLst>
                  <a:ext uri="{0D108BD9-81ED-4DB2-BD59-A6C34878D82A}">
                    <a16:rowId xmlns:a16="http://schemas.microsoft.com/office/drawing/2014/main" val="159390116"/>
                  </a:ext>
                </a:extLst>
              </a:tr>
              <a:tr h="441313">
                <a:tc>
                  <a:txBody>
                    <a:bodyPr/>
                    <a:lstStyle/>
                    <a:p>
                      <a:r>
                        <a:rPr lang="nl-NL" dirty="0" err="1"/>
                        <a:t>Communicative</a:t>
                      </a:r>
                      <a:r>
                        <a:rPr lang="nl-NL" dirty="0"/>
                        <a:t> </a:t>
                      </a:r>
                      <a:r>
                        <a:rPr lang="nl-NL" dirty="0" err="1"/>
                        <a:t>participation</a:t>
                      </a:r>
                      <a:r>
                        <a:rPr lang="nl-NL" dirty="0"/>
                        <a:t> (0-77)</a:t>
                      </a:r>
                    </a:p>
                  </a:txBody>
                  <a:tcPr/>
                </a:tc>
                <a:tc>
                  <a:txBody>
                    <a:bodyPr/>
                    <a:lstStyle/>
                    <a:p>
                      <a:r>
                        <a:rPr lang="nl-NL" dirty="0"/>
                        <a:t>43.6   (12.42)</a:t>
                      </a:r>
                    </a:p>
                  </a:txBody>
                  <a:tcPr/>
                </a:tc>
                <a:tc>
                  <a:txBody>
                    <a:bodyPr/>
                    <a:lstStyle/>
                    <a:p>
                      <a:r>
                        <a:rPr lang="nl-NL" dirty="0"/>
                        <a:t>7 – 70 </a:t>
                      </a:r>
                    </a:p>
                  </a:txBody>
                  <a:tcPr/>
                </a:tc>
                <a:extLst>
                  <a:ext uri="{0D108BD9-81ED-4DB2-BD59-A6C34878D82A}">
                    <a16:rowId xmlns:a16="http://schemas.microsoft.com/office/drawing/2014/main" val="4010968827"/>
                  </a:ext>
                </a:extLst>
              </a:tr>
              <a:tr h="610050">
                <a:tc>
                  <a:txBody>
                    <a:bodyPr/>
                    <a:lstStyle/>
                    <a:p>
                      <a:r>
                        <a:rPr lang="nl-NL" dirty="0" err="1"/>
                        <a:t>Social-emotional</a:t>
                      </a:r>
                      <a:r>
                        <a:rPr lang="nl-NL" dirty="0"/>
                        <a:t> </a:t>
                      </a:r>
                      <a:r>
                        <a:rPr lang="nl-NL" dirty="0" err="1"/>
                        <a:t>functioning</a:t>
                      </a:r>
                      <a:r>
                        <a:rPr lang="nl-NL" dirty="0"/>
                        <a:t> (0-40)</a:t>
                      </a:r>
                    </a:p>
                    <a:p>
                      <a:r>
                        <a:rPr lang="nl-NL" i="1" err="1"/>
                        <a:t>Strength</a:t>
                      </a:r>
                      <a:r>
                        <a:rPr lang="nl-NL" i="1" dirty="0"/>
                        <a:t> </a:t>
                      </a:r>
                      <a:r>
                        <a:rPr lang="nl-NL" i="1" err="1"/>
                        <a:t>and</a:t>
                      </a:r>
                      <a:r>
                        <a:rPr lang="nl-NL" i="1" dirty="0"/>
                        <a:t> </a:t>
                      </a:r>
                      <a:r>
                        <a:rPr lang="nl-NL" i="1" err="1"/>
                        <a:t>Difficulties</a:t>
                      </a:r>
                      <a:r>
                        <a:rPr lang="nl-NL" i="1" dirty="0"/>
                        <a:t> questionnaire</a:t>
                      </a:r>
                    </a:p>
                  </a:txBody>
                  <a:tcPr/>
                </a:tc>
                <a:tc>
                  <a:txBody>
                    <a:bodyPr/>
                    <a:lstStyle/>
                    <a:p>
                      <a:r>
                        <a:rPr lang="nl-NL" dirty="0"/>
                        <a:t>11.61 (5.27)</a:t>
                      </a:r>
                    </a:p>
                  </a:txBody>
                  <a:tcPr/>
                </a:tc>
                <a:tc>
                  <a:txBody>
                    <a:bodyPr/>
                    <a:lstStyle/>
                    <a:p>
                      <a:r>
                        <a:rPr lang="nl-NL" dirty="0"/>
                        <a:t>2 – 30   </a:t>
                      </a:r>
                    </a:p>
                  </a:txBody>
                  <a:tcPr/>
                </a:tc>
                <a:extLst>
                  <a:ext uri="{0D108BD9-81ED-4DB2-BD59-A6C34878D82A}">
                    <a16:rowId xmlns:a16="http://schemas.microsoft.com/office/drawing/2014/main" val="657380205"/>
                  </a:ext>
                </a:extLst>
              </a:tr>
              <a:tr h="610050">
                <a:tc>
                  <a:txBody>
                    <a:bodyPr/>
                    <a:lstStyle/>
                    <a:p>
                      <a:r>
                        <a:rPr lang="nl-NL" dirty="0" err="1"/>
                        <a:t>Quality</a:t>
                      </a:r>
                      <a:r>
                        <a:rPr lang="nl-NL" dirty="0"/>
                        <a:t> of life (0-100)</a:t>
                      </a:r>
                    </a:p>
                    <a:p>
                      <a:r>
                        <a:rPr lang="nl-NL" i="1" dirty="0"/>
                        <a:t>KINDL-R</a:t>
                      </a:r>
                    </a:p>
                  </a:txBody>
                  <a:tcPr/>
                </a:tc>
                <a:tc>
                  <a:txBody>
                    <a:bodyPr/>
                    <a:lstStyle/>
                    <a:p>
                      <a:r>
                        <a:rPr lang="nl-NL" dirty="0"/>
                        <a:t>76.6    (9.11)</a:t>
                      </a:r>
                    </a:p>
                  </a:txBody>
                  <a:tcPr/>
                </a:tc>
                <a:tc>
                  <a:txBody>
                    <a:bodyPr/>
                    <a:lstStyle/>
                    <a:p>
                      <a:r>
                        <a:rPr lang="nl-NL" dirty="0"/>
                        <a:t>45.8 – 98.96 </a:t>
                      </a:r>
                    </a:p>
                  </a:txBody>
                  <a:tcPr/>
                </a:tc>
                <a:extLst>
                  <a:ext uri="{0D108BD9-81ED-4DB2-BD59-A6C34878D82A}">
                    <a16:rowId xmlns:a16="http://schemas.microsoft.com/office/drawing/2014/main" val="2633071557"/>
                  </a:ext>
                </a:extLst>
              </a:tr>
            </a:tbl>
          </a:graphicData>
        </a:graphic>
      </p:graphicFrame>
      <p:graphicFrame>
        <p:nvGraphicFramePr>
          <p:cNvPr id="8" name="Grafiek 7">
            <a:extLst>
              <a:ext uri="{FF2B5EF4-FFF2-40B4-BE49-F238E27FC236}">
                <a16:creationId xmlns:a16="http://schemas.microsoft.com/office/drawing/2014/main" id="{DBD9C68C-1F48-45B9-A541-FAFB6F9A86F3}"/>
              </a:ext>
            </a:extLst>
          </p:cNvPr>
          <p:cNvGraphicFramePr>
            <a:graphicFrameLocks/>
          </p:cNvGraphicFramePr>
          <p:nvPr>
            <p:extLst>
              <p:ext uri="{D42A27DB-BD31-4B8C-83A1-F6EECF244321}">
                <p14:modId xmlns:p14="http://schemas.microsoft.com/office/powerpoint/2010/main" val="1848168307"/>
              </p:ext>
            </p:extLst>
          </p:nvPr>
        </p:nvGraphicFramePr>
        <p:xfrm>
          <a:off x="7684836" y="417531"/>
          <a:ext cx="5362423" cy="33492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ek 11">
            <a:extLst>
              <a:ext uri="{FF2B5EF4-FFF2-40B4-BE49-F238E27FC236}">
                <a16:creationId xmlns:a16="http://schemas.microsoft.com/office/drawing/2014/main" id="{304A1DAB-482D-4463-8DA2-9043AAB7D3AB}"/>
              </a:ext>
            </a:extLst>
          </p:cNvPr>
          <p:cNvGraphicFramePr>
            <a:graphicFrameLocks/>
          </p:cNvGraphicFramePr>
          <p:nvPr>
            <p:extLst>
              <p:ext uri="{D42A27DB-BD31-4B8C-83A1-F6EECF244321}">
                <p14:modId xmlns:p14="http://schemas.microsoft.com/office/powerpoint/2010/main" val="3337657104"/>
              </p:ext>
            </p:extLst>
          </p:nvPr>
        </p:nvGraphicFramePr>
        <p:xfrm>
          <a:off x="7553505" y="165242"/>
          <a:ext cx="5625084" cy="33492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iek 12">
            <a:extLst>
              <a:ext uri="{FF2B5EF4-FFF2-40B4-BE49-F238E27FC236}">
                <a16:creationId xmlns:a16="http://schemas.microsoft.com/office/drawing/2014/main" id="{DBD9C68C-1F48-45B9-A541-FAFB6F9A86F3}"/>
              </a:ext>
            </a:extLst>
          </p:cNvPr>
          <p:cNvGraphicFramePr>
            <a:graphicFrameLocks/>
          </p:cNvGraphicFramePr>
          <p:nvPr>
            <p:extLst>
              <p:ext uri="{D42A27DB-BD31-4B8C-83A1-F6EECF244321}">
                <p14:modId xmlns:p14="http://schemas.microsoft.com/office/powerpoint/2010/main" val="786301075"/>
              </p:ext>
            </p:extLst>
          </p:nvPr>
        </p:nvGraphicFramePr>
        <p:xfrm>
          <a:off x="7436300" y="3460945"/>
          <a:ext cx="5859493" cy="32676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34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Rechte verbindingslijn 14">
            <a:extLst>
              <a:ext uri="{FF2B5EF4-FFF2-40B4-BE49-F238E27FC236}">
                <a16:creationId xmlns:a16="http://schemas.microsoft.com/office/drawing/2014/main" id="{5638147C-DD16-105E-5D0E-E5CB5F04C312}"/>
              </a:ext>
            </a:extLst>
          </p:cNvPr>
          <p:cNvCxnSpPr>
            <a:cxnSpLocks/>
          </p:cNvCxnSpPr>
          <p:nvPr/>
        </p:nvCxnSpPr>
        <p:spPr>
          <a:xfrm>
            <a:off x="1311545" y="4991254"/>
            <a:ext cx="358304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hthoek 6">
            <a:extLst>
              <a:ext uri="{FF2B5EF4-FFF2-40B4-BE49-F238E27FC236}">
                <a16:creationId xmlns:a16="http://schemas.microsoft.com/office/drawing/2014/main" id="{5EC81D8C-5AB3-4B68-B3EC-DCEDD435E04E}"/>
              </a:ext>
            </a:extLst>
          </p:cNvPr>
          <p:cNvSpPr/>
          <p:nvPr/>
        </p:nvSpPr>
        <p:spPr>
          <a:xfrm>
            <a:off x="1314451" y="3965897"/>
            <a:ext cx="3594434" cy="673768"/>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5" name="Picture 1">
            <a:extLst>
              <a:ext uri="{FF2B5EF4-FFF2-40B4-BE49-F238E27FC236}">
                <a16:creationId xmlns:a16="http://schemas.microsoft.com/office/drawing/2014/main" id="{95CB7058-C5BA-4C15-9A5C-C82FD8F2C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1944591"/>
            <a:ext cx="3594434" cy="20213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a:extLst>
              <a:ext uri="{FF2B5EF4-FFF2-40B4-BE49-F238E27FC236}">
                <a16:creationId xmlns:a16="http://schemas.microsoft.com/office/drawing/2014/main" id="{70BFFA8D-4054-5D07-ADCF-2B56E0B02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003" y="3878899"/>
            <a:ext cx="3613973" cy="2128766"/>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7">
            <a:extLst>
              <a:ext uri="{FF2B5EF4-FFF2-40B4-BE49-F238E27FC236}">
                <a16:creationId xmlns:a16="http://schemas.microsoft.com/office/drawing/2014/main" id="{923176B4-D368-CBC5-3D66-A21DC05D2611}"/>
              </a:ext>
            </a:extLst>
          </p:cNvPr>
          <p:cNvSpPr/>
          <p:nvPr/>
        </p:nvSpPr>
        <p:spPr>
          <a:xfrm>
            <a:off x="6677502" y="1944591"/>
            <a:ext cx="3613972" cy="1934308"/>
          </a:xfrm>
          <a:prstGeom prst="rect">
            <a:avLst/>
          </a:prstGeom>
          <a:solidFill>
            <a:schemeClr val="accent6">
              <a:alpha val="40000"/>
            </a:schemeClr>
          </a:solidFill>
          <a:ln>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el 1">
            <a:extLst>
              <a:ext uri="{FF2B5EF4-FFF2-40B4-BE49-F238E27FC236}">
                <a16:creationId xmlns:a16="http://schemas.microsoft.com/office/drawing/2014/main" id="{571B0433-ED5F-4860-807E-CBD19C0CC06C}"/>
              </a:ext>
            </a:extLst>
          </p:cNvPr>
          <p:cNvSpPr>
            <a:spLocks noGrp="1"/>
          </p:cNvSpPr>
          <p:nvPr>
            <p:ph type="title"/>
          </p:nvPr>
        </p:nvSpPr>
        <p:spPr>
          <a:xfrm>
            <a:off x="918411" y="17366"/>
            <a:ext cx="10515600" cy="1325563"/>
          </a:xfrm>
        </p:spPr>
        <p:txBody>
          <a:bodyPr/>
          <a:lstStyle/>
          <a:p>
            <a:r>
              <a:rPr lang="nl-NL" dirty="0" err="1">
                <a:solidFill>
                  <a:schemeClr val="tx2"/>
                </a:solidFill>
              </a:rPr>
              <a:t>Variation</a:t>
            </a:r>
            <a:r>
              <a:rPr lang="nl-NL" dirty="0">
                <a:solidFill>
                  <a:schemeClr val="tx2"/>
                </a:solidFill>
              </a:rPr>
              <a:t> in well-</a:t>
            </a:r>
            <a:r>
              <a:rPr lang="nl-NL" dirty="0" err="1">
                <a:solidFill>
                  <a:schemeClr val="tx2"/>
                </a:solidFill>
              </a:rPr>
              <a:t>being</a:t>
            </a:r>
            <a:endParaRPr lang="nl-NL" dirty="0">
              <a:solidFill>
                <a:schemeClr val="tx2"/>
              </a:solidFill>
            </a:endParaRPr>
          </a:p>
        </p:txBody>
      </p:sp>
      <mc:AlternateContent xmlns:mc="http://schemas.openxmlformats.org/markup-compatibility/2006" xmlns:cx1="http://schemas.microsoft.com/office/drawing/2015/9/8/chartex">
        <mc:Choice Requires="cx1">
          <p:graphicFrame>
            <p:nvGraphicFramePr>
              <p:cNvPr id="5" name="Chart 7">
                <a:extLst>
                  <a:ext uri="{FF2B5EF4-FFF2-40B4-BE49-F238E27FC236}">
                    <a16:creationId xmlns:a16="http://schemas.microsoft.com/office/drawing/2014/main" id="{6F5BCA0A-7C12-432B-9D41-D87C231CF145}"/>
                  </a:ext>
                </a:extLst>
              </p:cNvPr>
              <p:cNvGraphicFramePr/>
              <p:nvPr/>
            </p:nvGraphicFramePr>
            <p:xfrm>
              <a:off x="838200" y="1520324"/>
              <a:ext cx="4070685" cy="509913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5" name="Chart 7">
                <a:extLst>
                  <a:ext uri="{FF2B5EF4-FFF2-40B4-BE49-F238E27FC236}">
                    <a16:creationId xmlns:a16="http://schemas.microsoft.com/office/drawing/2014/main" id="{6F5BCA0A-7C12-432B-9D41-D87C231CF145}"/>
                  </a:ext>
                </a:extLst>
              </p:cNvPr>
              <p:cNvPicPr>
                <a:picLocks noGrp="1" noRot="1" noChangeAspect="1" noMove="1" noResize="1" noEditPoints="1" noAdjustHandles="1" noChangeArrowheads="1" noChangeShapeType="1"/>
              </p:cNvPicPr>
              <p:nvPr/>
            </p:nvPicPr>
            <p:blipFill>
              <a:blip r:embed="rId5"/>
              <a:stretch>
                <a:fillRect/>
              </a:stretch>
            </p:blipFill>
            <p:spPr>
              <a:xfrm>
                <a:off x="838200" y="1520324"/>
                <a:ext cx="4070685" cy="5099133"/>
              </a:xfrm>
              <a:prstGeom prst="rect">
                <a:avLst/>
              </a:prstGeom>
            </p:spPr>
          </p:pic>
        </mc:Fallback>
      </mc:AlternateContent>
      <mc:AlternateContent xmlns:mc="http://schemas.openxmlformats.org/markup-compatibility/2006">
        <mc:Choice xmlns:cx1="http://schemas.microsoft.com/office/drawing/2015/9/8/chartex" Requires="cx1">
          <p:graphicFrame>
            <p:nvGraphicFramePr>
              <p:cNvPr id="6" name="Chart 7">
                <a:extLst>
                  <a:ext uri="{FF2B5EF4-FFF2-40B4-BE49-F238E27FC236}">
                    <a16:creationId xmlns:a16="http://schemas.microsoft.com/office/drawing/2014/main" id="{6FE98525-031C-40D9-AF27-F8E9C46A0FC4}"/>
                  </a:ext>
                </a:extLst>
              </p:cNvPr>
              <p:cNvGraphicFramePr/>
              <p:nvPr>
                <p:extLst>
                  <p:ext uri="{D42A27DB-BD31-4B8C-83A1-F6EECF244321}">
                    <p14:modId xmlns:p14="http://schemas.microsoft.com/office/powerpoint/2010/main" val="2243288433"/>
                  </p:ext>
                </p:extLst>
              </p:nvPr>
            </p:nvGraphicFramePr>
            <p:xfrm>
              <a:off x="6132411" y="1485952"/>
              <a:ext cx="4236761" cy="5133505"/>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6" name="Chart 7">
                <a:extLst>
                  <a:ext uri="{FF2B5EF4-FFF2-40B4-BE49-F238E27FC236}">
                    <a16:creationId xmlns:a16="http://schemas.microsoft.com/office/drawing/2014/main" id="{6FE98525-031C-40D9-AF27-F8E9C46A0FC4}"/>
                  </a:ext>
                </a:extLst>
              </p:cNvPr>
              <p:cNvPicPr>
                <a:picLocks noGrp="1" noRot="1" noChangeAspect="1" noMove="1" noResize="1" noEditPoints="1" noAdjustHandles="1" noChangeArrowheads="1" noChangeShapeType="1"/>
              </p:cNvPicPr>
              <p:nvPr/>
            </p:nvPicPr>
            <p:blipFill>
              <a:blip r:embed="rId7"/>
              <a:stretch>
                <a:fillRect/>
              </a:stretch>
            </p:blipFill>
            <p:spPr>
              <a:xfrm>
                <a:off x="6132411" y="1485952"/>
                <a:ext cx="4236761" cy="5133505"/>
              </a:xfrm>
              <a:prstGeom prst="rect">
                <a:avLst/>
              </a:prstGeom>
            </p:spPr>
          </p:pic>
        </mc:Fallback>
      </mc:AlternateContent>
      <p:sp>
        <p:nvSpPr>
          <p:cNvPr id="8" name="Rechthoek 7">
            <a:extLst>
              <a:ext uri="{FF2B5EF4-FFF2-40B4-BE49-F238E27FC236}">
                <a16:creationId xmlns:a16="http://schemas.microsoft.com/office/drawing/2014/main" id="{A4E34022-DBF0-4CDA-8332-C79634B96AC0}"/>
              </a:ext>
            </a:extLst>
          </p:cNvPr>
          <p:cNvSpPr/>
          <p:nvPr/>
        </p:nvSpPr>
        <p:spPr>
          <a:xfrm>
            <a:off x="1314451" y="4629895"/>
            <a:ext cx="3594434" cy="1337768"/>
          </a:xfrm>
          <a:prstGeom prst="rect">
            <a:avLst/>
          </a:prstGeom>
          <a:solidFill>
            <a:schemeClr val="accent6">
              <a:alpha val="40000"/>
            </a:schemeClr>
          </a:solidFill>
          <a:ln>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29ED18A5-0A10-435B-B1DB-186E6F386BFD}"/>
              </a:ext>
            </a:extLst>
          </p:cNvPr>
          <p:cNvSpPr txBox="1"/>
          <p:nvPr/>
        </p:nvSpPr>
        <p:spPr>
          <a:xfrm>
            <a:off x="1314451" y="2065868"/>
            <a:ext cx="1359568" cy="369332"/>
          </a:xfrm>
          <a:prstGeom prst="rect">
            <a:avLst/>
          </a:prstGeom>
          <a:noFill/>
        </p:spPr>
        <p:txBody>
          <a:bodyPr wrap="square" rtlCol="0">
            <a:spAutoFit/>
          </a:bodyPr>
          <a:lstStyle/>
          <a:p>
            <a:r>
              <a:rPr lang="nl-NL" b="1" dirty="0" err="1">
                <a:solidFill>
                  <a:srgbClr val="FF0000"/>
                </a:solidFill>
              </a:rPr>
              <a:t>Raised</a:t>
            </a:r>
            <a:endParaRPr lang="nl-NL" sz="2400" b="1" dirty="0">
              <a:solidFill>
                <a:srgbClr val="FF0000"/>
              </a:solidFill>
            </a:endParaRPr>
          </a:p>
        </p:txBody>
      </p:sp>
      <p:sp>
        <p:nvSpPr>
          <p:cNvPr id="12" name="Tekstvak 11">
            <a:extLst>
              <a:ext uri="{FF2B5EF4-FFF2-40B4-BE49-F238E27FC236}">
                <a16:creationId xmlns:a16="http://schemas.microsoft.com/office/drawing/2014/main" id="{D14DCBB0-EC6A-451F-AB72-BB4DD1CE455F}"/>
              </a:ext>
            </a:extLst>
          </p:cNvPr>
          <p:cNvSpPr txBox="1"/>
          <p:nvPr/>
        </p:nvSpPr>
        <p:spPr>
          <a:xfrm>
            <a:off x="1266325" y="4066674"/>
            <a:ext cx="1500938" cy="381794"/>
          </a:xfrm>
          <a:prstGeom prst="rect">
            <a:avLst/>
          </a:prstGeom>
          <a:noFill/>
        </p:spPr>
        <p:txBody>
          <a:bodyPr wrap="square" rtlCol="0">
            <a:spAutoFit/>
          </a:bodyPr>
          <a:lstStyle/>
          <a:p>
            <a:r>
              <a:rPr lang="nl-NL" b="1" dirty="0">
                <a:solidFill>
                  <a:schemeClr val="accent2"/>
                </a:solidFill>
              </a:rPr>
              <a:t>Borderline</a:t>
            </a:r>
          </a:p>
        </p:txBody>
      </p:sp>
      <p:sp>
        <p:nvSpPr>
          <p:cNvPr id="13" name="Tekstvak 12">
            <a:extLst>
              <a:ext uri="{FF2B5EF4-FFF2-40B4-BE49-F238E27FC236}">
                <a16:creationId xmlns:a16="http://schemas.microsoft.com/office/drawing/2014/main" id="{2FFE0A86-0AE9-46B4-9482-A251F50716C3}"/>
              </a:ext>
            </a:extLst>
          </p:cNvPr>
          <p:cNvSpPr txBox="1"/>
          <p:nvPr/>
        </p:nvSpPr>
        <p:spPr>
          <a:xfrm>
            <a:off x="1314451" y="5558589"/>
            <a:ext cx="1022684" cy="369332"/>
          </a:xfrm>
          <a:prstGeom prst="rect">
            <a:avLst/>
          </a:prstGeom>
          <a:noFill/>
        </p:spPr>
        <p:txBody>
          <a:bodyPr wrap="square" rtlCol="0">
            <a:spAutoFit/>
          </a:bodyPr>
          <a:lstStyle/>
          <a:p>
            <a:r>
              <a:rPr lang="nl-NL" b="1" dirty="0" err="1">
                <a:solidFill>
                  <a:schemeClr val="accent6"/>
                </a:solidFill>
              </a:rPr>
              <a:t>Normal</a:t>
            </a:r>
            <a:endParaRPr lang="nl-NL" b="1" dirty="0">
              <a:solidFill>
                <a:schemeClr val="accent6"/>
              </a:solidFill>
            </a:endParaRPr>
          </a:p>
        </p:txBody>
      </p:sp>
      <p:cxnSp>
        <p:nvCxnSpPr>
          <p:cNvPr id="15" name="Rechte verbindingslijn 14">
            <a:extLst>
              <a:ext uri="{FF2B5EF4-FFF2-40B4-BE49-F238E27FC236}">
                <a16:creationId xmlns:a16="http://schemas.microsoft.com/office/drawing/2014/main" id="{C0F6D44C-450C-4986-94C4-1CA8E0B9BFB5}"/>
              </a:ext>
            </a:extLst>
          </p:cNvPr>
          <p:cNvCxnSpPr>
            <a:cxnSpLocks/>
          </p:cNvCxnSpPr>
          <p:nvPr/>
        </p:nvCxnSpPr>
        <p:spPr>
          <a:xfrm>
            <a:off x="6684622" y="3310947"/>
            <a:ext cx="341696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hthoek: afgeronde hoeken 23">
            <a:extLst>
              <a:ext uri="{FF2B5EF4-FFF2-40B4-BE49-F238E27FC236}">
                <a16:creationId xmlns:a16="http://schemas.microsoft.com/office/drawing/2014/main" id="{D0E14E7D-4E89-4CEB-AD27-6644ABFB774C}"/>
              </a:ext>
            </a:extLst>
          </p:cNvPr>
          <p:cNvSpPr/>
          <p:nvPr/>
        </p:nvSpPr>
        <p:spPr>
          <a:xfrm>
            <a:off x="4419601" y="3702668"/>
            <a:ext cx="1494692" cy="5918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i="1" dirty="0"/>
              <a:t>M (SD)</a:t>
            </a:r>
            <a:endParaRPr lang="nl-NL" sz="1400" b="1" dirty="0"/>
          </a:p>
          <a:p>
            <a:pPr algn="ctr"/>
            <a:r>
              <a:rPr lang="nl-NL" sz="1400" b="1" dirty="0"/>
              <a:t>11.61 (5.27) </a:t>
            </a:r>
          </a:p>
        </p:txBody>
      </p:sp>
      <p:sp>
        <p:nvSpPr>
          <p:cNvPr id="29" name="Rechthoek: afgeronde hoeken 28">
            <a:extLst>
              <a:ext uri="{FF2B5EF4-FFF2-40B4-BE49-F238E27FC236}">
                <a16:creationId xmlns:a16="http://schemas.microsoft.com/office/drawing/2014/main" id="{0FA2F121-907E-41DC-A8E4-DF01C377688A}"/>
              </a:ext>
            </a:extLst>
          </p:cNvPr>
          <p:cNvSpPr/>
          <p:nvPr/>
        </p:nvSpPr>
        <p:spPr>
          <a:xfrm>
            <a:off x="10106475" y="3768791"/>
            <a:ext cx="1494691" cy="601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i="1" dirty="0"/>
              <a:t>M (SD)</a:t>
            </a:r>
            <a:endParaRPr lang="nl-NL" sz="1400" b="1" dirty="0"/>
          </a:p>
          <a:p>
            <a:pPr algn="ctr"/>
            <a:r>
              <a:rPr lang="nl-NL" sz="1400" b="1" dirty="0"/>
              <a:t>76.6 (9.11)</a:t>
            </a:r>
          </a:p>
        </p:txBody>
      </p:sp>
      <p:sp>
        <p:nvSpPr>
          <p:cNvPr id="10" name="Rectangle: Rounded Corners 9">
            <a:extLst>
              <a:ext uri="{FF2B5EF4-FFF2-40B4-BE49-F238E27FC236}">
                <a16:creationId xmlns:a16="http://schemas.microsoft.com/office/drawing/2014/main" id="{DB33D934-48EB-E109-E7E6-2D9E7CB88596}"/>
              </a:ext>
            </a:extLst>
          </p:cNvPr>
          <p:cNvSpPr/>
          <p:nvPr/>
        </p:nvSpPr>
        <p:spPr>
          <a:xfrm>
            <a:off x="4423018" y="4557344"/>
            <a:ext cx="1494692" cy="7424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i="1" dirty="0">
                <a:solidFill>
                  <a:schemeClr val="bg1"/>
                </a:solidFill>
                <a:cs typeface="Calibri"/>
              </a:rPr>
              <a:t> M </a:t>
            </a:r>
            <a:r>
              <a:rPr lang="nl-NL" sz="1400" b="1" dirty="0" err="1">
                <a:solidFill>
                  <a:schemeClr val="bg1"/>
                </a:solidFill>
                <a:cs typeface="Calibri"/>
              </a:rPr>
              <a:t>Typically</a:t>
            </a:r>
            <a:r>
              <a:rPr lang="nl-NL" sz="1400" b="1" dirty="0">
                <a:solidFill>
                  <a:schemeClr val="bg1"/>
                </a:solidFill>
                <a:cs typeface="Calibri"/>
              </a:rPr>
              <a:t> </a:t>
            </a:r>
            <a:endParaRPr lang="en-US" dirty="0" err="1">
              <a:solidFill>
                <a:schemeClr val="bg1"/>
              </a:solidFill>
              <a:cs typeface="Calibri"/>
            </a:endParaRPr>
          </a:p>
          <a:p>
            <a:pPr algn="ctr"/>
            <a:r>
              <a:rPr lang="nl-NL" sz="1400" b="1" dirty="0" err="1">
                <a:solidFill>
                  <a:schemeClr val="bg1"/>
                </a:solidFill>
                <a:cs typeface="Calibri"/>
              </a:rPr>
              <a:t>developing</a:t>
            </a:r>
            <a:r>
              <a:rPr lang="nl-NL" sz="1400" b="1" dirty="0">
                <a:solidFill>
                  <a:schemeClr val="bg1"/>
                </a:solidFill>
                <a:cs typeface="Calibri"/>
              </a:rPr>
              <a:t> </a:t>
            </a:r>
            <a:endParaRPr lang="en-US" dirty="0">
              <a:solidFill>
                <a:schemeClr val="bg1"/>
              </a:solidFill>
              <a:cs typeface="Calibri"/>
            </a:endParaRPr>
          </a:p>
          <a:p>
            <a:pPr algn="ctr"/>
            <a:r>
              <a:rPr lang="nl-NL" sz="1400" b="1" dirty="0" err="1">
                <a:solidFill>
                  <a:schemeClr val="bg1"/>
                </a:solidFill>
                <a:cs typeface="Calibri"/>
              </a:rPr>
              <a:t>reference</a:t>
            </a:r>
            <a:r>
              <a:rPr lang="nl-NL" sz="1400" b="1" dirty="0">
                <a:solidFill>
                  <a:schemeClr val="bg1"/>
                </a:solidFill>
                <a:cs typeface="Calibri"/>
              </a:rPr>
              <a:t> </a:t>
            </a:r>
            <a:r>
              <a:rPr lang="nl-NL" sz="1400" b="1" dirty="0" err="1">
                <a:solidFill>
                  <a:schemeClr val="bg1"/>
                </a:solidFill>
                <a:cs typeface="Calibri"/>
              </a:rPr>
              <a:t>group</a:t>
            </a:r>
            <a:endParaRPr lang="en-US" dirty="0" err="1">
              <a:solidFill>
                <a:schemeClr val="bg1"/>
              </a:solidFill>
              <a:cs typeface="Calibri"/>
            </a:endParaRPr>
          </a:p>
        </p:txBody>
      </p:sp>
      <p:sp>
        <p:nvSpPr>
          <p:cNvPr id="16" name="Tekstvak 10">
            <a:extLst>
              <a:ext uri="{FF2B5EF4-FFF2-40B4-BE49-F238E27FC236}">
                <a16:creationId xmlns:a16="http://schemas.microsoft.com/office/drawing/2014/main" id="{5EBCBA98-0828-EF57-F5E5-2744C4EF9795}"/>
              </a:ext>
            </a:extLst>
          </p:cNvPr>
          <p:cNvSpPr txBox="1"/>
          <p:nvPr/>
        </p:nvSpPr>
        <p:spPr>
          <a:xfrm>
            <a:off x="6804758" y="5592560"/>
            <a:ext cx="1437721" cy="379101"/>
          </a:xfrm>
          <a:prstGeom prst="rect">
            <a:avLst/>
          </a:prstGeom>
          <a:noFill/>
        </p:spPr>
        <p:txBody>
          <a:bodyPr wrap="square" lIns="91440" tIns="45720" rIns="91440" bIns="45720" rtlCol="0" anchor="t">
            <a:spAutoFit/>
          </a:bodyPr>
          <a:lstStyle/>
          <a:p>
            <a:r>
              <a:rPr lang="nl-NL" b="1" dirty="0" err="1">
                <a:solidFill>
                  <a:srgbClr val="FF0000"/>
                </a:solidFill>
              </a:rPr>
              <a:t>Clinical</a:t>
            </a:r>
            <a:endParaRPr lang="nl-NL" sz="2400" b="1" dirty="0" err="1">
              <a:solidFill>
                <a:srgbClr val="FF0000"/>
              </a:solidFill>
            </a:endParaRPr>
          </a:p>
        </p:txBody>
      </p:sp>
      <p:sp>
        <p:nvSpPr>
          <p:cNvPr id="20" name="Rectangle: Rounded Corners 19">
            <a:extLst>
              <a:ext uri="{FF2B5EF4-FFF2-40B4-BE49-F238E27FC236}">
                <a16:creationId xmlns:a16="http://schemas.microsoft.com/office/drawing/2014/main" id="{EA1BD6B1-3262-1F09-4E67-6F3AD4FC84BD}"/>
              </a:ext>
            </a:extLst>
          </p:cNvPr>
          <p:cNvSpPr/>
          <p:nvPr/>
        </p:nvSpPr>
        <p:spPr>
          <a:xfrm>
            <a:off x="10108710" y="2857497"/>
            <a:ext cx="1494692" cy="7424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b="1" i="1" dirty="0">
                <a:solidFill>
                  <a:schemeClr val="bg1"/>
                </a:solidFill>
                <a:cs typeface="Calibri"/>
              </a:rPr>
              <a:t> M </a:t>
            </a:r>
            <a:r>
              <a:rPr lang="nl-NL" sz="1400" b="1" dirty="0" err="1">
                <a:solidFill>
                  <a:schemeClr val="bg1"/>
                </a:solidFill>
                <a:cs typeface="Calibri"/>
              </a:rPr>
              <a:t>Typically</a:t>
            </a:r>
            <a:r>
              <a:rPr lang="nl-NL" sz="1400" b="1" dirty="0">
                <a:solidFill>
                  <a:schemeClr val="bg1"/>
                </a:solidFill>
                <a:cs typeface="Calibri"/>
              </a:rPr>
              <a:t> </a:t>
            </a:r>
            <a:endParaRPr lang="en-US" dirty="0" err="1">
              <a:solidFill>
                <a:schemeClr val="bg1"/>
              </a:solidFill>
              <a:cs typeface="Calibri"/>
            </a:endParaRPr>
          </a:p>
          <a:p>
            <a:pPr algn="ctr"/>
            <a:r>
              <a:rPr lang="nl-NL" sz="1400" b="1" dirty="0" err="1">
                <a:solidFill>
                  <a:schemeClr val="bg1"/>
                </a:solidFill>
                <a:cs typeface="Calibri"/>
              </a:rPr>
              <a:t>developing</a:t>
            </a:r>
            <a:r>
              <a:rPr lang="nl-NL" sz="1400" b="1" dirty="0">
                <a:solidFill>
                  <a:schemeClr val="bg1"/>
                </a:solidFill>
                <a:cs typeface="Calibri"/>
              </a:rPr>
              <a:t> </a:t>
            </a:r>
            <a:endParaRPr lang="en-US" dirty="0">
              <a:solidFill>
                <a:schemeClr val="bg1"/>
              </a:solidFill>
              <a:cs typeface="Calibri"/>
            </a:endParaRPr>
          </a:p>
          <a:p>
            <a:pPr algn="ctr"/>
            <a:r>
              <a:rPr lang="nl-NL" sz="1400" b="1" dirty="0" err="1">
                <a:solidFill>
                  <a:schemeClr val="bg1"/>
                </a:solidFill>
                <a:cs typeface="Calibri"/>
              </a:rPr>
              <a:t>reference</a:t>
            </a:r>
            <a:r>
              <a:rPr lang="nl-NL" sz="1400" b="1" dirty="0">
                <a:solidFill>
                  <a:schemeClr val="bg1"/>
                </a:solidFill>
                <a:cs typeface="Calibri"/>
              </a:rPr>
              <a:t> </a:t>
            </a:r>
            <a:r>
              <a:rPr lang="nl-NL" sz="1400" b="1" dirty="0" err="1">
                <a:solidFill>
                  <a:schemeClr val="bg1"/>
                </a:solidFill>
                <a:cs typeface="Calibri"/>
              </a:rPr>
              <a:t>group</a:t>
            </a:r>
            <a:endParaRPr lang="en-US" dirty="0" err="1">
              <a:solidFill>
                <a:schemeClr val="bg1"/>
              </a:solidFill>
              <a:cs typeface="Calibri"/>
            </a:endParaRPr>
          </a:p>
        </p:txBody>
      </p:sp>
      <p:pic>
        <p:nvPicPr>
          <p:cNvPr id="9" name="Afbeelding 8">
            <a:extLst>
              <a:ext uri="{FF2B5EF4-FFF2-40B4-BE49-F238E27FC236}">
                <a16:creationId xmlns:a16="http://schemas.microsoft.com/office/drawing/2014/main" id="{D9785160-F03C-4E21-BA19-69AD7CDB2D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4011" y="6115809"/>
            <a:ext cx="756210" cy="742461"/>
          </a:xfrm>
          <a:prstGeom prst="rect">
            <a:avLst/>
          </a:prstGeom>
        </p:spPr>
      </p:pic>
    </p:spTree>
    <p:extLst>
      <p:ext uri="{BB962C8B-B14F-4D97-AF65-F5344CB8AC3E}">
        <p14:creationId xmlns:p14="http://schemas.microsoft.com/office/powerpoint/2010/main" val="278744102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546FE0-1448-4CA9-C01A-8A2C1BA4C500}"/>
              </a:ext>
            </a:extLst>
          </p:cNvPr>
          <p:cNvSpPr>
            <a:spLocks noGrp="1"/>
          </p:cNvSpPr>
          <p:nvPr>
            <p:ph type="title"/>
          </p:nvPr>
        </p:nvSpPr>
        <p:spPr/>
        <p:txBody>
          <a:bodyPr/>
          <a:lstStyle/>
          <a:p>
            <a:r>
              <a:rPr lang="nl-NL" err="1">
                <a:solidFill>
                  <a:schemeClr val="tx2"/>
                </a:solidFill>
              </a:rPr>
              <a:t>Results</a:t>
            </a:r>
            <a:r>
              <a:rPr lang="nl-NL">
                <a:solidFill>
                  <a:schemeClr val="tx2"/>
                </a:solidFill>
              </a:rPr>
              <a:t> – indirect </a:t>
            </a:r>
            <a:r>
              <a:rPr lang="nl-NL" err="1">
                <a:solidFill>
                  <a:schemeClr val="tx2"/>
                </a:solidFill>
              </a:rPr>
              <a:t>effects</a:t>
            </a:r>
            <a:r>
              <a:rPr lang="nl-NL">
                <a:solidFill>
                  <a:schemeClr val="tx2"/>
                </a:solidFill>
              </a:rPr>
              <a:t> of CP</a:t>
            </a:r>
          </a:p>
        </p:txBody>
      </p:sp>
      <p:sp>
        <p:nvSpPr>
          <p:cNvPr id="4" name="Afgeronde rechthoek 4">
            <a:extLst>
              <a:ext uri="{FF2B5EF4-FFF2-40B4-BE49-F238E27FC236}">
                <a16:creationId xmlns:a16="http://schemas.microsoft.com/office/drawing/2014/main" id="{E1972B21-AB25-9981-BC27-3E602436E6E3}"/>
              </a:ext>
            </a:extLst>
          </p:cNvPr>
          <p:cNvSpPr/>
          <p:nvPr/>
        </p:nvSpPr>
        <p:spPr>
          <a:xfrm>
            <a:off x="8338021" y="2891593"/>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err="1"/>
              <a:t>Social-emotional</a:t>
            </a:r>
            <a:r>
              <a:rPr lang="nl-NL" dirty="0"/>
              <a:t> </a:t>
            </a:r>
            <a:r>
              <a:rPr lang="nl-NL" dirty="0" err="1"/>
              <a:t>problems</a:t>
            </a:r>
            <a:r>
              <a:rPr lang="nl-NL" dirty="0"/>
              <a:t> (T1)</a:t>
            </a:r>
          </a:p>
        </p:txBody>
      </p:sp>
      <p:sp>
        <p:nvSpPr>
          <p:cNvPr id="5" name="Afgeronde rechthoek 8">
            <a:extLst>
              <a:ext uri="{FF2B5EF4-FFF2-40B4-BE49-F238E27FC236}">
                <a16:creationId xmlns:a16="http://schemas.microsoft.com/office/drawing/2014/main" id="{F501722D-8D36-1E8F-BB95-16BA71B170E0}"/>
              </a:ext>
            </a:extLst>
          </p:cNvPr>
          <p:cNvSpPr/>
          <p:nvPr/>
        </p:nvSpPr>
        <p:spPr>
          <a:xfrm>
            <a:off x="8338021" y="4400604"/>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err="1"/>
              <a:t>Quality</a:t>
            </a:r>
            <a:r>
              <a:rPr lang="nl-NL" dirty="0"/>
              <a:t> of life </a:t>
            </a:r>
          </a:p>
          <a:p>
            <a:pPr algn="ctr"/>
            <a:r>
              <a:rPr lang="nl-NL" dirty="0">
                <a:cs typeface="Calibri"/>
              </a:rPr>
              <a:t>(T1)</a:t>
            </a:r>
          </a:p>
        </p:txBody>
      </p:sp>
      <p:sp>
        <p:nvSpPr>
          <p:cNvPr id="6" name="Afgeronde rechthoek 9">
            <a:extLst>
              <a:ext uri="{FF2B5EF4-FFF2-40B4-BE49-F238E27FC236}">
                <a16:creationId xmlns:a16="http://schemas.microsoft.com/office/drawing/2014/main" id="{4F35203A-A231-F0B6-62B3-2E211E187220}"/>
              </a:ext>
            </a:extLst>
          </p:cNvPr>
          <p:cNvSpPr/>
          <p:nvPr/>
        </p:nvSpPr>
        <p:spPr>
          <a:xfrm>
            <a:off x="4752278" y="3658381"/>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err="1"/>
              <a:t>Communicative</a:t>
            </a:r>
            <a:r>
              <a:rPr lang="nl-NL" dirty="0"/>
              <a:t> </a:t>
            </a:r>
            <a:r>
              <a:rPr lang="nl-NL" dirty="0" err="1"/>
              <a:t>participation</a:t>
            </a:r>
            <a:r>
              <a:rPr lang="nl-NL" dirty="0"/>
              <a:t> (T1)</a:t>
            </a:r>
            <a:endParaRPr lang="nl-NL" dirty="0">
              <a:cs typeface="Calibri"/>
            </a:endParaRPr>
          </a:p>
        </p:txBody>
      </p:sp>
      <p:sp>
        <p:nvSpPr>
          <p:cNvPr id="7" name="Afgeronde rechthoek 10">
            <a:extLst>
              <a:ext uri="{FF2B5EF4-FFF2-40B4-BE49-F238E27FC236}">
                <a16:creationId xmlns:a16="http://schemas.microsoft.com/office/drawing/2014/main" id="{2FD39694-4E50-CB81-47B7-E6902FF2FD8A}"/>
              </a:ext>
            </a:extLst>
          </p:cNvPr>
          <p:cNvSpPr/>
          <p:nvPr/>
        </p:nvSpPr>
        <p:spPr>
          <a:xfrm>
            <a:off x="829566" y="2260967"/>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t>Language </a:t>
            </a:r>
            <a:r>
              <a:rPr lang="nl-NL" dirty="0" err="1"/>
              <a:t>comprehension</a:t>
            </a:r>
            <a:r>
              <a:rPr lang="nl-NL" dirty="0"/>
              <a:t> (T0)</a:t>
            </a:r>
          </a:p>
        </p:txBody>
      </p:sp>
      <p:sp>
        <p:nvSpPr>
          <p:cNvPr id="8" name="Afgeronde rechthoek 12">
            <a:extLst>
              <a:ext uri="{FF2B5EF4-FFF2-40B4-BE49-F238E27FC236}">
                <a16:creationId xmlns:a16="http://schemas.microsoft.com/office/drawing/2014/main" id="{4BBEC48C-68B7-DD14-8613-A8CEA8C9B541}"/>
              </a:ext>
            </a:extLst>
          </p:cNvPr>
          <p:cNvSpPr/>
          <p:nvPr/>
        </p:nvSpPr>
        <p:spPr>
          <a:xfrm>
            <a:off x="829566" y="3658382"/>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err="1"/>
              <a:t>Expressive</a:t>
            </a:r>
            <a:r>
              <a:rPr lang="nl-NL" dirty="0"/>
              <a:t> </a:t>
            </a:r>
            <a:r>
              <a:rPr lang="nl-NL" err="1"/>
              <a:t>vocabulary</a:t>
            </a:r>
            <a:endParaRPr lang="nl-NL">
              <a:cs typeface="Calibri"/>
            </a:endParaRPr>
          </a:p>
          <a:p>
            <a:pPr algn="ctr"/>
            <a:r>
              <a:rPr lang="nl-NL" dirty="0">
                <a:cs typeface="Calibri"/>
              </a:rPr>
              <a:t>(T0)</a:t>
            </a:r>
          </a:p>
        </p:txBody>
      </p:sp>
      <p:cxnSp>
        <p:nvCxnSpPr>
          <p:cNvPr id="9" name="Rechte verbindingslijn met pijl 8">
            <a:extLst>
              <a:ext uri="{FF2B5EF4-FFF2-40B4-BE49-F238E27FC236}">
                <a16:creationId xmlns:a16="http://schemas.microsoft.com/office/drawing/2014/main" id="{080EE204-F2A0-7885-91AF-8F00CA5C276A}"/>
              </a:ext>
            </a:extLst>
          </p:cNvPr>
          <p:cNvCxnSpPr>
            <a:cxnSpLocks/>
            <a:stCxn id="8" idx="3"/>
            <a:endCxn id="6" idx="1"/>
          </p:cNvCxnSpPr>
          <p:nvPr/>
        </p:nvCxnSpPr>
        <p:spPr>
          <a:xfrm flipV="1">
            <a:off x="3517010" y="3983132"/>
            <a:ext cx="1235268" cy="1"/>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14C3B57E-37C9-F309-CAB2-44E030DD0AD1}"/>
              </a:ext>
            </a:extLst>
          </p:cNvPr>
          <p:cNvCxnSpPr>
            <a:cxnSpLocks/>
            <a:stCxn id="12" idx="3"/>
            <a:endCxn id="6" idx="1"/>
          </p:cNvCxnSpPr>
          <p:nvPr/>
        </p:nvCxnSpPr>
        <p:spPr>
          <a:xfrm flipV="1">
            <a:off x="3517010" y="3983132"/>
            <a:ext cx="1235268" cy="139172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70B57A96-E9CA-0E36-553F-0090F8D3A722}"/>
              </a:ext>
            </a:extLst>
          </p:cNvPr>
          <p:cNvCxnSpPr>
            <a:cxnSpLocks/>
          </p:cNvCxnSpPr>
          <p:nvPr/>
        </p:nvCxnSpPr>
        <p:spPr>
          <a:xfrm flipV="1">
            <a:off x="3517010" y="4006653"/>
            <a:ext cx="1235268" cy="1391724"/>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12" name="Afgeronde rechthoek 11">
            <a:extLst>
              <a:ext uri="{FF2B5EF4-FFF2-40B4-BE49-F238E27FC236}">
                <a16:creationId xmlns:a16="http://schemas.microsoft.com/office/drawing/2014/main" id="{EA0BF0C8-EA44-1082-D27C-7A7991EE28D8}"/>
              </a:ext>
            </a:extLst>
          </p:cNvPr>
          <p:cNvSpPr/>
          <p:nvPr/>
        </p:nvSpPr>
        <p:spPr>
          <a:xfrm>
            <a:off x="829566" y="5050105"/>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err="1"/>
              <a:t>Expressive</a:t>
            </a:r>
            <a:r>
              <a:rPr lang="nl-NL" dirty="0"/>
              <a:t> </a:t>
            </a:r>
            <a:r>
              <a:rPr lang="nl-NL" dirty="0" err="1"/>
              <a:t>grammar</a:t>
            </a:r>
            <a:endParaRPr lang="nl-NL" dirty="0" err="1">
              <a:cs typeface="Calibri"/>
            </a:endParaRPr>
          </a:p>
          <a:p>
            <a:pPr algn="ctr"/>
            <a:r>
              <a:rPr lang="nl-NL" dirty="0">
                <a:cs typeface="Calibri"/>
              </a:rPr>
              <a:t>(T0)</a:t>
            </a:r>
          </a:p>
        </p:txBody>
      </p:sp>
      <p:cxnSp>
        <p:nvCxnSpPr>
          <p:cNvPr id="13" name="Rechte verbindingslijn met pijl 12">
            <a:extLst>
              <a:ext uri="{FF2B5EF4-FFF2-40B4-BE49-F238E27FC236}">
                <a16:creationId xmlns:a16="http://schemas.microsoft.com/office/drawing/2014/main" id="{EF9BE3C5-BE68-D6F7-0EDC-43BAFEC9CF41}"/>
              </a:ext>
            </a:extLst>
          </p:cNvPr>
          <p:cNvCxnSpPr>
            <a:cxnSpLocks/>
            <a:stCxn id="6" idx="3"/>
            <a:endCxn id="4" idx="1"/>
          </p:cNvCxnSpPr>
          <p:nvPr/>
        </p:nvCxnSpPr>
        <p:spPr>
          <a:xfrm flipV="1">
            <a:off x="7439722" y="3216344"/>
            <a:ext cx="898299" cy="766788"/>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5141281A-34C1-B5FC-8CCA-9E8A2478EF31}"/>
              </a:ext>
            </a:extLst>
          </p:cNvPr>
          <p:cNvCxnSpPr>
            <a:cxnSpLocks/>
            <a:stCxn id="6" idx="3"/>
            <a:endCxn id="5" idx="1"/>
          </p:cNvCxnSpPr>
          <p:nvPr/>
        </p:nvCxnSpPr>
        <p:spPr>
          <a:xfrm>
            <a:off x="7439722" y="3983132"/>
            <a:ext cx="898299" cy="742223"/>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01251A64-FF61-AE4A-0A2D-73D9EDC0A81C}"/>
              </a:ext>
            </a:extLst>
          </p:cNvPr>
          <p:cNvCxnSpPr>
            <a:cxnSpLocks/>
            <a:stCxn id="6" idx="3"/>
            <a:endCxn id="4" idx="1"/>
          </p:cNvCxnSpPr>
          <p:nvPr/>
        </p:nvCxnSpPr>
        <p:spPr>
          <a:xfrm flipV="1">
            <a:off x="7439722" y="3216344"/>
            <a:ext cx="898299" cy="766788"/>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8CAC1288-8FFF-F2B1-7361-E8696AEFB022}"/>
              </a:ext>
            </a:extLst>
          </p:cNvPr>
          <p:cNvCxnSpPr>
            <a:cxnSpLocks/>
            <a:stCxn id="6" idx="3"/>
            <a:endCxn id="5" idx="1"/>
          </p:cNvCxnSpPr>
          <p:nvPr/>
        </p:nvCxnSpPr>
        <p:spPr>
          <a:xfrm>
            <a:off x="7439722" y="3983132"/>
            <a:ext cx="898299" cy="742223"/>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CD35DB17-8912-A54C-2438-7DE010224041}"/>
              </a:ext>
            </a:extLst>
          </p:cNvPr>
          <p:cNvSpPr txBox="1"/>
          <p:nvPr/>
        </p:nvSpPr>
        <p:spPr>
          <a:xfrm rot="18679105">
            <a:off x="3765303" y="4646266"/>
            <a:ext cx="11286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cs typeface="Calibri"/>
              </a:rPr>
              <a:t>.309***</a:t>
            </a:r>
            <a:endParaRPr lang="nl-NL">
              <a:solidFill>
                <a:srgbClr val="1F3864"/>
              </a:solidFill>
            </a:endParaRPr>
          </a:p>
        </p:txBody>
      </p:sp>
      <p:cxnSp>
        <p:nvCxnSpPr>
          <p:cNvPr id="20" name="Rechte verbindingslijn met pijl 19">
            <a:extLst>
              <a:ext uri="{FF2B5EF4-FFF2-40B4-BE49-F238E27FC236}">
                <a16:creationId xmlns:a16="http://schemas.microsoft.com/office/drawing/2014/main" id="{6E3FAFD2-DDB6-99A5-8A6A-ED9AA137B91F}"/>
              </a:ext>
            </a:extLst>
          </p:cNvPr>
          <p:cNvCxnSpPr/>
          <p:nvPr/>
        </p:nvCxnSpPr>
        <p:spPr>
          <a:xfrm>
            <a:off x="3517010" y="2585718"/>
            <a:ext cx="1235268" cy="139741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7032F1F6-AA91-2A91-5F87-2CB87E95AA2F}"/>
              </a:ext>
            </a:extLst>
          </p:cNvPr>
          <p:cNvSpPr txBox="1"/>
          <p:nvPr/>
        </p:nvSpPr>
        <p:spPr>
          <a:xfrm>
            <a:off x="3759483" y="3686193"/>
            <a:ext cx="11286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a:solidFill>
                  <a:srgbClr val="1F3864"/>
                </a:solidFill>
                <a:cs typeface="Calibri"/>
              </a:rPr>
              <a:t>.101</a:t>
            </a:r>
            <a:endParaRPr lang="nl-NL" sz="1400">
              <a:solidFill>
                <a:srgbClr val="1F3864"/>
              </a:solidFill>
            </a:endParaRPr>
          </a:p>
        </p:txBody>
      </p:sp>
      <p:sp>
        <p:nvSpPr>
          <p:cNvPr id="24" name="Tekstvak 23">
            <a:extLst>
              <a:ext uri="{FF2B5EF4-FFF2-40B4-BE49-F238E27FC236}">
                <a16:creationId xmlns:a16="http://schemas.microsoft.com/office/drawing/2014/main" id="{8BFEB264-FFEB-B257-E685-96508C6BB960}"/>
              </a:ext>
            </a:extLst>
          </p:cNvPr>
          <p:cNvSpPr txBox="1"/>
          <p:nvPr/>
        </p:nvSpPr>
        <p:spPr>
          <a:xfrm rot="2898951">
            <a:off x="3841939" y="3159687"/>
            <a:ext cx="11286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a:solidFill>
                  <a:srgbClr val="1F3864"/>
                </a:solidFill>
              </a:rPr>
              <a:t>-.015</a:t>
            </a:r>
          </a:p>
        </p:txBody>
      </p:sp>
      <p:sp>
        <p:nvSpPr>
          <p:cNvPr id="25" name="Tekstvak 24">
            <a:extLst>
              <a:ext uri="{FF2B5EF4-FFF2-40B4-BE49-F238E27FC236}">
                <a16:creationId xmlns:a16="http://schemas.microsoft.com/office/drawing/2014/main" id="{74EC0042-D9EA-2A10-60C2-504B1BE5DDAD}"/>
              </a:ext>
            </a:extLst>
          </p:cNvPr>
          <p:cNvSpPr txBox="1"/>
          <p:nvPr/>
        </p:nvSpPr>
        <p:spPr>
          <a:xfrm rot="19221146">
            <a:off x="7297535" y="3128909"/>
            <a:ext cx="11286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rPr>
              <a:t>-.385***</a:t>
            </a:r>
          </a:p>
        </p:txBody>
      </p:sp>
      <p:sp>
        <p:nvSpPr>
          <p:cNvPr id="26" name="Tekstvak 25">
            <a:extLst>
              <a:ext uri="{FF2B5EF4-FFF2-40B4-BE49-F238E27FC236}">
                <a16:creationId xmlns:a16="http://schemas.microsoft.com/office/drawing/2014/main" id="{38339D50-C2E4-11B5-90E7-47F53B48ABBB}"/>
              </a:ext>
            </a:extLst>
          </p:cNvPr>
          <p:cNvSpPr txBox="1"/>
          <p:nvPr/>
        </p:nvSpPr>
        <p:spPr>
          <a:xfrm rot="2419219">
            <a:off x="7287254" y="4444719"/>
            <a:ext cx="11286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rPr>
              <a:t>.474***</a:t>
            </a:r>
          </a:p>
        </p:txBody>
      </p:sp>
      <p:sp>
        <p:nvSpPr>
          <p:cNvPr id="3" name="Tekstvak 2">
            <a:extLst>
              <a:ext uri="{FF2B5EF4-FFF2-40B4-BE49-F238E27FC236}">
                <a16:creationId xmlns:a16="http://schemas.microsoft.com/office/drawing/2014/main" id="{D83386FE-DBC6-4E6A-A6C6-F56C0A0D87D7}"/>
              </a:ext>
            </a:extLst>
          </p:cNvPr>
          <p:cNvSpPr txBox="1"/>
          <p:nvPr/>
        </p:nvSpPr>
        <p:spPr>
          <a:xfrm>
            <a:off x="4437743" y="6090909"/>
            <a:ext cx="3316514" cy="369332"/>
          </a:xfrm>
          <a:prstGeom prst="rect">
            <a:avLst/>
          </a:prstGeom>
          <a:solidFill>
            <a:schemeClr val="accent2"/>
          </a:solidFill>
        </p:spPr>
        <p:txBody>
          <a:bodyPr wrap="square" rtlCol="0">
            <a:spAutoFit/>
          </a:bodyPr>
          <a:lstStyle/>
          <a:p>
            <a:r>
              <a:rPr lang="nl-NL" dirty="0">
                <a:solidFill>
                  <a:schemeClr val="bg1"/>
                </a:solidFill>
              </a:rPr>
              <a:t>Controlling </a:t>
            </a:r>
            <a:r>
              <a:rPr lang="nl-NL" dirty="0" err="1">
                <a:solidFill>
                  <a:schemeClr val="bg1"/>
                </a:solidFill>
              </a:rPr>
              <a:t>for</a:t>
            </a:r>
            <a:r>
              <a:rPr lang="nl-NL" dirty="0">
                <a:solidFill>
                  <a:schemeClr val="bg1"/>
                </a:solidFill>
              </a:rPr>
              <a:t> SES </a:t>
            </a:r>
            <a:r>
              <a:rPr lang="nl-NL" dirty="0" err="1">
                <a:solidFill>
                  <a:schemeClr val="bg1"/>
                </a:solidFill>
              </a:rPr>
              <a:t>and</a:t>
            </a:r>
            <a:r>
              <a:rPr lang="nl-NL" dirty="0">
                <a:solidFill>
                  <a:schemeClr val="bg1"/>
                </a:solidFill>
              </a:rPr>
              <a:t> </a:t>
            </a:r>
            <a:r>
              <a:rPr lang="nl-NL" dirty="0" err="1">
                <a:solidFill>
                  <a:schemeClr val="bg1"/>
                </a:solidFill>
              </a:rPr>
              <a:t>age</a:t>
            </a:r>
            <a:r>
              <a:rPr lang="nl-NL" dirty="0">
                <a:solidFill>
                  <a:schemeClr val="bg1"/>
                </a:solidFill>
              </a:rPr>
              <a:t> at T1  </a:t>
            </a:r>
          </a:p>
        </p:txBody>
      </p:sp>
      <p:pic>
        <p:nvPicPr>
          <p:cNvPr id="19" name="Afbeelding 18">
            <a:extLst>
              <a:ext uri="{FF2B5EF4-FFF2-40B4-BE49-F238E27FC236}">
                <a16:creationId xmlns:a16="http://schemas.microsoft.com/office/drawing/2014/main" id="{9565DD13-8ED0-4D9B-90B8-2F6D6D11A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6352" y="6261389"/>
            <a:ext cx="645648" cy="596611"/>
          </a:xfrm>
          <a:prstGeom prst="rect">
            <a:avLst/>
          </a:prstGeom>
        </p:spPr>
      </p:pic>
    </p:spTree>
    <p:extLst>
      <p:ext uri="{BB962C8B-B14F-4D97-AF65-F5344CB8AC3E}">
        <p14:creationId xmlns:p14="http://schemas.microsoft.com/office/powerpoint/2010/main" val="9564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animBg="1"/>
      <p:bldP spid="18" grpId="0"/>
      <p:bldP spid="23" grpId="0"/>
      <p:bldP spid="24" grpId="0"/>
      <p:bldP spid="25" grpId="0"/>
      <p:bldP spid="26" grpId="0"/>
      <p:bldP spid="3" grpId="0"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BA76C-7C17-773D-7B82-5F59AB5913FF}"/>
              </a:ext>
            </a:extLst>
          </p:cNvPr>
          <p:cNvSpPr>
            <a:spLocks noGrp="1"/>
          </p:cNvSpPr>
          <p:nvPr>
            <p:ph type="title"/>
          </p:nvPr>
        </p:nvSpPr>
        <p:spPr/>
        <p:txBody>
          <a:bodyPr/>
          <a:lstStyle/>
          <a:p>
            <a:r>
              <a:rPr lang="nl-NL" err="1">
                <a:solidFill>
                  <a:schemeClr val="tx2"/>
                </a:solidFill>
              </a:rPr>
              <a:t>Results</a:t>
            </a:r>
            <a:r>
              <a:rPr lang="nl-NL">
                <a:solidFill>
                  <a:schemeClr val="tx2"/>
                </a:solidFill>
              </a:rPr>
              <a:t> – direct effect of </a:t>
            </a:r>
            <a:r>
              <a:rPr lang="nl-NL" err="1">
                <a:solidFill>
                  <a:schemeClr val="tx2"/>
                </a:solidFill>
              </a:rPr>
              <a:t>expressive</a:t>
            </a:r>
            <a:r>
              <a:rPr lang="nl-NL">
                <a:solidFill>
                  <a:schemeClr val="tx2"/>
                </a:solidFill>
              </a:rPr>
              <a:t> </a:t>
            </a:r>
            <a:r>
              <a:rPr lang="nl-NL" err="1">
                <a:solidFill>
                  <a:schemeClr val="tx2"/>
                </a:solidFill>
              </a:rPr>
              <a:t>grammar</a:t>
            </a:r>
            <a:r>
              <a:rPr lang="nl-NL">
                <a:solidFill>
                  <a:schemeClr val="tx2"/>
                </a:solidFill>
              </a:rPr>
              <a:t>?</a:t>
            </a:r>
          </a:p>
        </p:txBody>
      </p:sp>
      <p:sp>
        <p:nvSpPr>
          <p:cNvPr id="4" name="Tekstvak 3">
            <a:extLst>
              <a:ext uri="{FF2B5EF4-FFF2-40B4-BE49-F238E27FC236}">
                <a16:creationId xmlns:a16="http://schemas.microsoft.com/office/drawing/2014/main" id="{7A470FEF-E56B-31B7-D7B9-ED60991F6D38}"/>
              </a:ext>
            </a:extLst>
          </p:cNvPr>
          <p:cNvSpPr txBox="1"/>
          <p:nvPr/>
        </p:nvSpPr>
        <p:spPr>
          <a:xfrm>
            <a:off x="938980" y="1799302"/>
            <a:ext cx="40091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solidFill>
                  <a:schemeClr val="bg1"/>
                </a:solidFill>
                <a:latin typeface="Open Sans"/>
                <a:ea typeface="Open Sans"/>
                <a:cs typeface="Open Sans"/>
              </a:rPr>
              <a:t>511 kinderen </a:t>
            </a:r>
          </a:p>
        </p:txBody>
      </p:sp>
      <p:sp>
        <p:nvSpPr>
          <p:cNvPr id="5" name="Afgeronde rechthoek 4">
            <a:extLst>
              <a:ext uri="{FF2B5EF4-FFF2-40B4-BE49-F238E27FC236}">
                <a16:creationId xmlns:a16="http://schemas.microsoft.com/office/drawing/2014/main" id="{DAABC195-4232-4E6B-84BF-FF45C77F137A}"/>
              </a:ext>
            </a:extLst>
          </p:cNvPr>
          <p:cNvSpPr/>
          <p:nvPr/>
        </p:nvSpPr>
        <p:spPr>
          <a:xfrm>
            <a:off x="8338021" y="2910468"/>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err="1"/>
              <a:t>Social-emotional</a:t>
            </a:r>
            <a:r>
              <a:rPr lang="nl-NL"/>
              <a:t> </a:t>
            </a:r>
            <a:r>
              <a:rPr lang="nl-NL" err="1"/>
              <a:t>problems</a:t>
            </a:r>
            <a:endParaRPr lang="nl-NL">
              <a:cs typeface="Calibri"/>
            </a:endParaRPr>
          </a:p>
        </p:txBody>
      </p:sp>
      <p:sp>
        <p:nvSpPr>
          <p:cNvPr id="6" name="Afgeronde rechthoek 8">
            <a:extLst>
              <a:ext uri="{FF2B5EF4-FFF2-40B4-BE49-F238E27FC236}">
                <a16:creationId xmlns:a16="http://schemas.microsoft.com/office/drawing/2014/main" id="{E7BB25AE-D21E-312C-24D7-1DBBD0C86901}"/>
              </a:ext>
            </a:extLst>
          </p:cNvPr>
          <p:cNvSpPr/>
          <p:nvPr/>
        </p:nvSpPr>
        <p:spPr>
          <a:xfrm>
            <a:off x="8338021" y="4400604"/>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err="1"/>
              <a:t>Quality</a:t>
            </a:r>
            <a:r>
              <a:rPr lang="nl-NL"/>
              <a:t> of Life</a:t>
            </a:r>
          </a:p>
        </p:txBody>
      </p:sp>
      <p:sp>
        <p:nvSpPr>
          <p:cNvPr id="7" name="Afgeronde rechthoek 9">
            <a:extLst>
              <a:ext uri="{FF2B5EF4-FFF2-40B4-BE49-F238E27FC236}">
                <a16:creationId xmlns:a16="http://schemas.microsoft.com/office/drawing/2014/main" id="{55E4CCA4-633A-8A81-F6DA-C54FE10E40B4}"/>
              </a:ext>
            </a:extLst>
          </p:cNvPr>
          <p:cNvSpPr/>
          <p:nvPr/>
        </p:nvSpPr>
        <p:spPr>
          <a:xfrm>
            <a:off x="4752278" y="3658381"/>
            <a:ext cx="2687444" cy="649501"/>
          </a:xfrm>
          <a:prstGeom prst="roundRect">
            <a:avLst/>
          </a:prstGeom>
          <a:solidFill>
            <a:srgbClr val="5AC3E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err="1"/>
              <a:t>Communicative</a:t>
            </a:r>
            <a:r>
              <a:rPr lang="nl-NL"/>
              <a:t> participation</a:t>
            </a:r>
          </a:p>
        </p:txBody>
      </p:sp>
      <p:sp>
        <p:nvSpPr>
          <p:cNvPr id="8" name="Afgeronde rechthoek 10">
            <a:extLst>
              <a:ext uri="{FF2B5EF4-FFF2-40B4-BE49-F238E27FC236}">
                <a16:creationId xmlns:a16="http://schemas.microsoft.com/office/drawing/2014/main" id="{ADA42BAA-7DF6-AB3C-94C2-3428D86C1321}"/>
              </a:ext>
            </a:extLst>
          </p:cNvPr>
          <p:cNvSpPr/>
          <p:nvPr/>
        </p:nvSpPr>
        <p:spPr>
          <a:xfrm>
            <a:off x="829566" y="2260967"/>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Language </a:t>
            </a:r>
            <a:r>
              <a:rPr lang="nl-NL" err="1"/>
              <a:t>comprehension</a:t>
            </a:r>
            <a:endParaRPr lang="nl-NL"/>
          </a:p>
        </p:txBody>
      </p:sp>
      <p:sp>
        <p:nvSpPr>
          <p:cNvPr id="9" name="Afgeronde rechthoek 12">
            <a:extLst>
              <a:ext uri="{FF2B5EF4-FFF2-40B4-BE49-F238E27FC236}">
                <a16:creationId xmlns:a16="http://schemas.microsoft.com/office/drawing/2014/main" id="{35C696B3-AE4D-E238-A7AB-793EB3CD8B27}"/>
              </a:ext>
            </a:extLst>
          </p:cNvPr>
          <p:cNvSpPr/>
          <p:nvPr/>
        </p:nvSpPr>
        <p:spPr>
          <a:xfrm>
            <a:off x="829566" y="3658382"/>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err="1"/>
              <a:t>Expressive</a:t>
            </a:r>
            <a:r>
              <a:rPr lang="nl-NL"/>
              <a:t> </a:t>
            </a:r>
            <a:r>
              <a:rPr lang="nl-NL" err="1"/>
              <a:t>vocabulary</a:t>
            </a:r>
            <a:endParaRPr lang="nl-NL"/>
          </a:p>
        </p:txBody>
      </p:sp>
      <p:cxnSp>
        <p:nvCxnSpPr>
          <p:cNvPr id="10" name="Rechte verbindingslijn met pijl 9">
            <a:extLst>
              <a:ext uri="{FF2B5EF4-FFF2-40B4-BE49-F238E27FC236}">
                <a16:creationId xmlns:a16="http://schemas.microsoft.com/office/drawing/2014/main" id="{69807558-0614-88FC-6E14-D7365FFF9788}"/>
              </a:ext>
            </a:extLst>
          </p:cNvPr>
          <p:cNvCxnSpPr>
            <a:stCxn id="8" idx="3"/>
            <a:endCxn id="7" idx="1"/>
          </p:cNvCxnSpPr>
          <p:nvPr/>
        </p:nvCxnSpPr>
        <p:spPr>
          <a:xfrm>
            <a:off x="3517010" y="2585718"/>
            <a:ext cx="1235268" cy="139741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A7B15C87-4CE9-E056-58AA-B58D08CE8069}"/>
              </a:ext>
            </a:extLst>
          </p:cNvPr>
          <p:cNvCxnSpPr>
            <a:cxnSpLocks/>
            <a:stCxn id="9" idx="3"/>
            <a:endCxn id="7" idx="1"/>
          </p:cNvCxnSpPr>
          <p:nvPr/>
        </p:nvCxnSpPr>
        <p:spPr>
          <a:xfrm flipV="1">
            <a:off x="3517010" y="3983132"/>
            <a:ext cx="1235268" cy="1"/>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03772206-11A8-5569-246B-10C05B907BD4}"/>
              </a:ext>
            </a:extLst>
          </p:cNvPr>
          <p:cNvCxnSpPr>
            <a:cxnSpLocks/>
            <a:stCxn id="14" idx="3"/>
            <a:endCxn id="7" idx="1"/>
          </p:cNvCxnSpPr>
          <p:nvPr/>
        </p:nvCxnSpPr>
        <p:spPr>
          <a:xfrm flipV="1">
            <a:off x="3517010" y="3983132"/>
            <a:ext cx="1235268" cy="139172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41F7E715-98B5-CD0A-095F-ABEF68CCAFF1}"/>
              </a:ext>
            </a:extLst>
          </p:cNvPr>
          <p:cNvCxnSpPr>
            <a:cxnSpLocks/>
          </p:cNvCxnSpPr>
          <p:nvPr/>
        </p:nvCxnSpPr>
        <p:spPr>
          <a:xfrm flipV="1">
            <a:off x="3517010" y="4006653"/>
            <a:ext cx="1235268" cy="1391724"/>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14" name="Afgeronde rechthoek 11">
            <a:extLst>
              <a:ext uri="{FF2B5EF4-FFF2-40B4-BE49-F238E27FC236}">
                <a16:creationId xmlns:a16="http://schemas.microsoft.com/office/drawing/2014/main" id="{B48C3E76-D7CC-3965-74E9-132F422C9648}"/>
              </a:ext>
            </a:extLst>
          </p:cNvPr>
          <p:cNvSpPr/>
          <p:nvPr/>
        </p:nvSpPr>
        <p:spPr>
          <a:xfrm>
            <a:off x="829566" y="5050105"/>
            <a:ext cx="2687444" cy="649501"/>
          </a:xfrm>
          <a:prstGeom prst="roundRect">
            <a:avLst/>
          </a:prstGeom>
          <a:solidFill>
            <a:srgbClr val="5AC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err="1"/>
              <a:t>Expressive</a:t>
            </a:r>
            <a:r>
              <a:rPr lang="nl-NL"/>
              <a:t> </a:t>
            </a:r>
            <a:r>
              <a:rPr lang="nl-NL" err="1"/>
              <a:t>grammar</a:t>
            </a:r>
            <a:endParaRPr lang="nl-NL"/>
          </a:p>
        </p:txBody>
      </p:sp>
      <p:cxnSp>
        <p:nvCxnSpPr>
          <p:cNvPr id="15" name="Rechte verbindingslijn met pijl 14">
            <a:extLst>
              <a:ext uri="{FF2B5EF4-FFF2-40B4-BE49-F238E27FC236}">
                <a16:creationId xmlns:a16="http://schemas.microsoft.com/office/drawing/2014/main" id="{F4FD68E7-1D58-1606-B2DD-76F21BBD6DED}"/>
              </a:ext>
            </a:extLst>
          </p:cNvPr>
          <p:cNvCxnSpPr>
            <a:cxnSpLocks/>
            <a:stCxn id="7" idx="3"/>
            <a:endCxn id="5" idx="1"/>
          </p:cNvCxnSpPr>
          <p:nvPr/>
        </p:nvCxnSpPr>
        <p:spPr>
          <a:xfrm flipV="1">
            <a:off x="7439722" y="3235219"/>
            <a:ext cx="898299" cy="747913"/>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588EDC25-9A8F-DF5E-EBBC-E0832F024FBE}"/>
              </a:ext>
            </a:extLst>
          </p:cNvPr>
          <p:cNvCxnSpPr>
            <a:cxnSpLocks/>
            <a:stCxn id="7" idx="3"/>
            <a:endCxn id="6" idx="1"/>
          </p:cNvCxnSpPr>
          <p:nvPr/>
        </p:nvCxnSpPr>
        <p:spPr>
          <a:xfrm>
            <a:off x="7439722" y="3983132"/>
            <a:ext cx="898299" cy="742223"/>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47B11C3A-8C38-5A00-7BBF-84780B15C2C6}"/>
              </a:ext>
            </a:extLst>
          </p:cNvPr>
          <p:cNvCxnSpPr>
            <a:cxnSpLocks/>
            <a:stCxn id="7" idx="3"/>
            <a:endCxn id="5" idx="1"/>
          </p:cNvCxnSpPr>
          <p:nvPr/>
        </p:nvCxnSpPr>
        <p:spPr>
          <a:xfrm flipV="1">
            <a:off x="7439722" y="3235219"/>
            <a:ext cx="898299" cy="747913"/>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F0D1F9C6-0AB4-34C6-25D6-12C1AB180137}"/>
              </a:ext>
            </a:extLst>
          </p:cNvPr>
          <p:cNvCxnSpPr>
            <a:cxnSpLocks/>
            <a:stCxn id="7" idx="3"/>
            <a:endCxn id="6" idx="1"/>
          </p:cNvCxnSpPr>
          <p:nvPr/>
        </p:nvCxnSpPr>
        <p:spPr>
          <a:xfrm>
            <a:off x="7439722" y="3983132"/>
            <a:ext cx="898299" cy="742223"/>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6359C89F-F786-FC90-FE0B-F95BF221AEB6}"/>
              </a:ext>
            </a:extLst>
          </p:cNvPr>
          <p:cNvCxnSpPr>
            <a:cxnSpLocks/>
            <a:stCxn id="14" idx="3"/>
            <a:endCxn id="5" idx="1"/>
          </p:cNvCxnSpPr>
          <p:nvPr/>
        </p:nvCxnSpPr>
        <p:spPr>
          <a:xfrm flipV="1">
            <a:off x="3517010" y="3235219"/>
            <a:ext cx="4821011" cy="2139637"/>
          </a:xfrm>
          <a:prstGeom prst="straightConnector1">
            <a:avLst/>
          </a:prstGeom>
          <a:ln w="57150">
            <a:solidFill>
              <a:srgbClr val="004381"/>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E5539F63-273D-5AC6-11DD-94CEFD86B945}"/>
              </a:ext>
            </a:extLst>
          </p:cNvPr>
          <p:cNvSpPr txBox="1"/>
          <p:nvPr/>
        </p:nvSpPr>
        <p:spPr>
          <a:xfrm rot="18687490">
            <a:off x="3392240" y="4447968"/>
            <a:ext cx="9773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cs typeface="Calibri"/>
              </a:rPr>
              <a:t>.309***</a:t>
            </a:r>
            <a:endParaRPr lang="nl-NL">
              <a:solidFill>
                <a:srgbClr val="1F3864"/>
              </a:solidFill>
            </a:endParaRPr>
          </a:p>
        </p:txBody>
      </p:sp>
      <p:sp>
        <p:nvSpPr>
          <p:cNvPr id="21" name="Tekstvak 20">
            <a:extLst>
              <a:ext uri="{FF2B5EF4-FFF2-40B4-BE49-F238E27FC236}">
                <a16:creationId xmlns:a16="http://schemas.microsoft.com/office/drawing/2014/main" id="{19E2B775-0B81-12CF-8701-6CA31F390986}"/>
              </a:ext>
            </a:extLst>
          </p:cNvPr>
          <p:cNvSpPr txBox="1"/>
          <p:nvPr/>
        </p:nvSpPr>
        <p:spPr>
          <a:xfrm rot="19195348">
            <a:off x="7443215" y="3602264"/>
            <a:ext cx="10767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cs typeface="Calibri"/>
              </a:rPr>
              <a:t>-.429***</a:t>
            </a:r>
          </a:p>
        </p:txBody>
      </p:sp>
      <p:sp>
        <p:nvSpPr>
          <p:cNvPr id="22" name="Tekstvak 21">
            <a:extLst>
              <a:ext uri="{FF2B5EF4-FFF2-40B4-BE49-F238E27FC236}">
                <a16:creationId xmlns:a16="http://schemas.microsoft.com/office/drawing/2014/main" id="{CA575165-47B1-3832-39EA-D6F982FE1201}"/>
              </a:ext>
            </a:extLst>
          </p:cNvPr>
          <p:cNvSpPr txBox="1"/>
          <p:nvPr/>
        </p:nvSpPr>
        <p:spPr>
          <a:xfrm rot="2388294">
            <a:off x="7293664" y="4379871"/>
            <a:ext cx="10358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cs typeface="Calibri"/>
              </a:rPr>
              <a:t>.535***</a:t>
            </a:r>
            <a:endParaRPr lang="nl-NL">
              <a:solidFill>
                <a:srgbClr val="1F3864"/>
              </a:solidFill>
            </a:endParaRPr>
          </a:p>
        </p:txBody>
      </p:sp>
      <p:sp>
        <p:nvSpPr>
          <p:cNvPr id="23" name="Tekstvak 22">
            <a:extLst>
              <a:ext uri="{FF2B5EF4-FFF2-40B4-BE49-F238E27FC236}">
                <a16:creationId xmlns:a16="http://schemas.microsoft.com/office/drawing/2014/main" id="{CA76C10E-A9B7-F479-E676-700A7BF162CC}"/>
              </a:ext>
            </a:extLst>
          </p:cNvPr>
          <p:cNvSpPr txBox="1"/>
          <p:nvPr/>
        </p:nvSpPr>
        <p:spPr>
          <a:xfrm rot="20125517">
            <a:off x="5084347" y="4365724"/>
            <a:ext cx="1698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a:solidFill>
                  <a:srgbClr val="1F3864"/>
                </a:solidFill>
                <a:cs typeface="Calibri"/>
              </a:rPr>
              <a:t>.150***</a:t>
            </a:r>
            <a:endParaRPr lang="nl-NL">
              <a:solidFill>
                <a:srgbClr val="1F3864"/>
              </a:solidFill>
            </a:endParaRPr>
          </a:p>
        </p:txBody>
      </p:sp>
      <p:sp>
        <p:nvSpPr>
          <p:cNvPr id="24" name="Afgeronde rechthoek 2">
            <a:extLst>
              <a:ext uri="{FF2B5EF4-FFF2-40B4-BE49-F238E27FC236}">
                <a16:creationId xmlns:a16="http://schemas.microsoft.com/office/drawing/2014/main" id="{3D2FE7B7-8885-8EFD-5F89-4A977747F263}"/>
              </a:ext>
            </a:extLst>
          </p:cNvPr>
          <p:cNvSpPr/>
          <p:nvPr/>
        </p:nvSpPr>
        <p:spPr>
          <a:xfrm>
            <a:off x="7051255" y="3721036"/>
            <a:ext cx="4208745" cy="192027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u="sng"/>
              <a:t>30 </a:t>
            </a:r>
            <a:r>
              <a:rPr lang="nl-NL" sz="2400" u="sng" err="1"/>
              <a:t>participants</a:t>
            </a:r>
            <a:endParaRPr lang="nl-NL" sz="2400" u="sng"/>
          </a:p>
          <a:p>
            <a:pPr algn="ctr"/>
            <a:endParaRPr lang="nl-NL" sz="2400" u="sng"/>
          </a:p>
          <a:p>
            <a:pPr algn="ctr"/>
            <a:r>
              <a:rPr lang="nl-NL" err="1"/>
              <a:t>Higher</a:t>
            </a:r>
            <a:r>
              <a:rPr lang="nl-NL"/>
              <a:t> </a:t>
            </a:r>
            <a:r>
              <a:rPr lang="nl-NL" err="1"/>
              <a:t>expressive</a:t>
            </a:r>
            <a:r>
              <a:rPr lang="nl-NL"/>
              <a:t> </a:t>
            </a:r>
            <a:r>
              <a:rPr lang="nl-NL" err="1"/>
              <a:t>grammar</a:t>
            </a:r>
            <a:r>
              <a:rPr lang="nl-NL"/>
              <a:t>, but </a:t>
            </a:r>
            <a:r>
              <a:rPr lang="nl-NL" err="1"/>
              <a:t>lower</a:t>
            </a:r>
            <a:r>
              <a:rPr lang="nl-NL"/>
              <a:t> </a:t>
            </a:r>
            <a:r>
              <a:rPr lang="nl-NL" err="1"/>
              <a:t>communicative</a:t>
            </a:r>
            <a:r>
              <a:rPr lang="nl-NL"/>
              <a:t> participation</a:t>
            </a:r>
          </a:p>
          <a:p>
            <a:pPr algn="ctr"/>
            <a:r>
              <a:rPr lang="nl-NL">
                <a:sym typeface="Wingdings" panose="05000000000000000000" pitchFamily="2" charset="2"/>
              </a:rPr>
              <a:t> </a:t>
            </a:r>
            <a:endParaRPr lang="nl-NL"/>
          </a:p>
          <a:p>
            <a:pPr algn="ctr"/>
            <a:r>
              <a:rPr lang="nl-NL"/>
              <a:t>More </a:t>
            </a:r>
            <a:r>
              <a:rPr lang="nl-NL" err="1"/>
              <a:t>social-emotional</a:t>
            </a:r>
            <a:r>
              <a:rPr lang="nl-NL"/>
              <a:t> </a:t>
            </a:r>
            <a:r>
              <a:rPr lang="nl-NL" err="1"/>
              <a:t>problems</a:t>
            </a:r>
            <a:endParaRPr lang="nl-NL"/>
          </a:p>
        </p:txBody>
      </p:sp>
      <p:pic>
        <p:nvPicPr>
          <p:cNvPr id="25" name="Graphic 24" descr="Lijn met pijl: curve in tegenwijzerzin silhouet">
            <a:extLst>
              <a:ext uri="{FF2B5EF4-FFF2-40B4-BE49-F238E27FC236}">
                <a16:creationId xmlns:a16="http://schemas.microsoft.com/office/drawing/2014/main" id="{E1D31E67-5A20-12DA-726E-3213870CF5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108875">
            <a:off x="6039516" y="4455097"/>
            <a:ext cx="914400" cy="914400"/>
          </a:xfrm>
          <a:prstGeom prst="rect">
            <a:avLst/>
          </a:prstGeom>
        </p:spPr>
      </p:pic>
      <p:pic>
        <p:nvPicPr>
          <p:cNvPr id="28" name="Graphic 27" descr="Terug silhouet">
            <a:extLst>
              <a:ext uri="{FF2B5EF4-FFF2-40B4-BE49-F238E27FC236}">
                <a16:creationId xmlns:a16="http://schemas.microsoft.com/office/drawing/2014/main" id="{02B33BD9-7D3F-B632-F589-EA07B82A4D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689751">
            <a:off x="6375858" y="5725772"/>
            <a:ext cx="914400" cy="914400"/>
          </a:xfrm>
          <a:prstGeom prst="rect">
            <a:avLst/>
          </a:prstGeom>
        </p:spPr>
      </p:pic>
      <p:sp>
        <p:nvSpPr>
          <p:cNvPr id="29" name="Ovaal 28">
            <a:extLst>
              <a:ext uri="{FF2B5EF4-FFF2-40B4-BE49-F238E27FC236}">
                <a16:creationId xmlns:a16="http://schemas.microsoft.com/office/drawing/2014/main" id="{B7E8AA9E-BAA0-D41E-CC4C-62B5C535AAB1}"/>
              </a:ext>
            </a:extLst>
          </p:cNvPr>
          <p:cNvSpPr/>
          <p:nvPr/>
        </p:nvSpPr>
        <p:spPr>
          <a:xfrm>
            <a:off x="4655976" y="6139543"/>
            <a:ext cx="1698171" cy="606490"/>
          </a:xfrm>
          <a:prstGeom prst="ellipse">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a:t>Statistical </a:t>
            </a:r>
            <a:r>
              <a:rPr lang="nl-NL" sz="1600" err="1"/>
              <a:t>artifact</a:t>
            </a:r>
            <a:endParaRPr lang="nl-NL" sz="1600"/>
          </a:p>
        </p:txBody>
      </p:sp>
      <p:pic>
        <p:nvPicPr>
          <p:cNvPr id="27" name="Afbeelding 26">
            <a:extLst>
              <a:ext uri="{FF2B5EF4-FFF2-40B4-BE49-F238E27FC236}">
                <a16:creationId xmlns:a16="http://schemas.microsoft.com/office/drawing/2014/main" id="{FCF6466E-F240-4702-9A7C-1E6F9D1CF9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6352" y="6231500"/>
            <a:ext cx="645648" cy="596611"/>
          </a:xfrm>
          <a:prstGeom prst="rect">
            <a:avLst/>
          </a:prstGeom>
        </p:spPr>
      </p:pic>
    </p:spTree>
    <p:extLst>
      <p:ext uri="{BB962C8B-B14F-4D97-AF65-F5344CB8AC3E}">
        <p14:creationId xmlns:p14="http://schemas.microsoft.com/office/powerpoint/2010/main" val="28109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9"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1481a2-52c5-413c-b04b-a936a6926dc6">
      <Terms xmlns="http://schemas.microsoft.com/office/infopath/2007/PartnerControls"/>
    </lcf76f155ced4ddcb4097134ff3c332f>
    <TaxCatchAll xmlns="03cb4e1a-76a8-4b95-b815-799d369d9f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BE19945A59C94EB032AC4985D81E1D" ma:contentTypeVersion="15" ma:contentTypeDescription="Een nieuw document maken." ma:contentTypeScope="" ma:versionID="732e5c8427bb9bfac004448a0a681ffc">
  <xsd:schema xmlns:xsd="http://www.w3.org/2001/XMLSchema" xmlns:xs="http://www.w3.org/2001/XMLSchema" xmlns:p="http://schemas.microsoft.com/office/2006/metadata/properties" xmlns:ns2="d11481a2-52c5-413c-b04b-a936a6926dc6" xmlns:ns3="03cb4e1a-76a8-4b95-b815-799d369d9f51" targetNamespace="http://schemas.microsoft.com/office/2006/metadata/properties" ma:root="true" ma:fieldsID="56667e63df376235ce79fdffddc950d3" ns2:_="" ns3:_="">
    <xsd:import namespace="d11481a2-52c5-413c-b04b-a936a6926dc6"/>
    <xsd:import namespace="03cb4e1a-76a8-4b95-b815-799d369d9f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481a2-52c5-413c-b04b-a936a6926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a3161a2a-9f50-42b4-8a3d-21c26a5334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b4e1a-76a8-4b95-b815-799d369d9f5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b9186e1-483a-47e7-8a4f-15c7c2a783c0}" ma:internalName="TaxCatchAll" ma:showField="CatchAllData" ma:web="03cb4e1a-76a8-4b95-b815-799d369d9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CB014B-1A7F-4EC0-8A60-B003C2A4234B}">
  <ds:schemaRefs>
    <ds:schemaRef ds:uri="http://purl.org/dc/elements/1.1/"/>
    <ds:schemaRef ds:uri="http://schemas.microsoft.com/office/2006/metadata/properties"/>
    <ds:schemaRef ds:uri="03cb4e1a-76a8-4b95-b815-799d369d9f5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11481a2-52c5-413c-b04b-a936a6926dc6"/>
    <ds:schemaRef ds:uri="http://www.w3.org/XML/1998/namespace"/>
    <ds:schemaRef ds:uri="http://purl.org/dc/dcmitype/"/>
  </ds:schemaRefs>
</ds:datastoreItem>
</file>

<file path=customXml/itemProps2.xml><?xml version="1.0" encoding="utf-8"?>
<ds:datastoreItem xmlns:ds="http://schemas.openxmlformats.org/officeDocument/2006/customXml" ds:itemID="{92856C59-CA39-449E-8622-D1AFEC4B4FF6}">
  <ds:schemaRefs>
    <ds:schemaRef ds:uri="http://schemas.microsoft.com/sharepoint/v3/contenttype/forms"/>
  </ds:schemaRefs>
</ds:datastoreItem>
</file>

<file path=customXml/itemProps3.xml><?xml version="1.0" encoding="utf-8"?>
<ds:datastoreItem xmlns:ds="http://schemas.openxmlformats.org/officeDocument/2006/customXml" ds:itemID="{894BE22C-0AFA-493C-A4BE-AF84884A4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481a2-52c5-413c-b04b-a936a6926dc6"/>
    <ds:schemaRef ds:uri="03cb4e1a-76a8-4b95-b815-799d369d9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TotalTime>
  <Words>1134</Words>
  <Application>Microsoft Office PowerPoint</Application>
  <PresentationFormat>Breedbeeld</PresentationFormat>
  <Paragraphs>231</Paragraphs>
  <Slides>11</Slides>
  <Notes>9</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11</vt:i4>
      </vt:variant>
    </vt:vector>
  </HeadingPairs>
  <TitlesOfParts>
    <vt:vector size="19" baseType="lpstr">
      <vt:lpstr>Arial</vt:lpstr>
      <vt:lpstr>Arial,Sans-Serif</vt:lpstr>
      <vt:lpstr>Calibri</vt:lpstr>
      <vt:lpstr>Calibri Light</vt:lpstr>
      <vt:lpstr>Open Sans</vt:lpstr>
      <vt:lpstr>Wingdings</vt:lpstr>
      <vt:lpstr>Kantoorthema</vt:lpstr>
      <vt:lpstr>Kantoorthema</vt:lpstr>
      <vt:lpstr>PowerPoint-presentatie</vt:lpstr>
      <vt:lpstr>Language and well-being </vt:lpstr>
      <vt:lpstr>Research question</vt:lpstr>
      <vt:lpstr>Research question</vt:lpstr>
      <vt:lpstr>The DLDLD Study </vt:lpstr>
      <vt:lpstr>Participant’s characteristics</vt:lpstr>
      <vt:lpstr>Variation in well-being</vt:lpstr>
      <vt:lpstr>Results – indirect effects of CP</vt:lpstr>
      <vt:lpstr>Results – direct effect of expressive grammar?</vt:lpstr>
      <vt:lpstr>Conclusion</vt:lpstr>
      <vt:lpstr>Thank you and time for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Janssen, Lonneke</dc:creator>
  <cp:lastModifiedBy>Janssen, Lonneke</cp:lastModifiedBy>
  <cp:revision>300</cp:revision>
  <dcterms:created xsi:type="dcterms:W3CDTF">2023-06-07T10:46:59Z</dcterms:created>
  <dcterms:modified xsi:type="dcterms:W3CDTF">2023-08-09T12:23:07Z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0x010100F6BE19945A59C94EB032AC4985D81E1D</vt:lpwstr>
  </property>
  <property fmtid="{D5CDD505-2E9C-101B-9397-08002B2CF9AE}" pid="3" name="MediaServiceImageTags">
    <vt:lpwstr/>
  </property>
</Properties>
</file>